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3" r:id="rId1"/>
  </p:sldMasterIdLst>
  <p:notesMasterIdLst>
    <p:notesMasterId r:id="rId44"/>
  </p:notesMasterIdLst>
  <p:handoutMasterIdLst>
    <p:handoutMasterId r:id="rId45"/>
  </p:handoutMasterIdLst>
  <p:sldIdLst>
    <p:sldId id="291" r:id="rId2"/>
    <p:sldId id="495" r:id="rId3"/>
    <p:sldId id="419" r:id="rId4"/>
    <p:sldId id="420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41" r:id="rId34"/>
    <p:sldId id="493" r:id="rId35"/>
    <p:sldId id="442" r:id="rId36"/>
    <p:sldId id="494" r:id="rId37"/>
    <p:sldId id="487" r:id="rId38"/>
    <p:sldId id="488" r:id="rId39"/>
    <p:sldId id="489" r:id="rId40"/>
    <p:sldId id="490" r:id="rId41"/>
    <p:sldId id="491" r:id="rId42"/>
    <p:sldId id="492" r:id="rId43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1" d="100"/>
          <a:sy n="141" d="100"/>
        </p:scale>
        <p:origin x="76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14FF5-BAB3-4ABA-8F43-F297A4F35190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9DBA7-DDF0-46E9-8A8D-E26DD0162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35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87262" cy="548680"/>
          </a:xfrm>
        </p:spPr>
        <p:txBody>
          <a:bodyPr/>
          <a:lstStyle>
            <a:lvl1pPr algn="ctr">
              <a:defRPr sz="3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467544" y="1124744"/>
            <a:ext cx="8280920" cy="511256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̶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67544" y="6525344"/>
            <a:ext cx="2376264" cy="1440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000" b="1">
                <a:solidFill>
                  <a:schemeClr val="accent5">
                    <a:lumMod val="75000"/>
                  </a:schemeClr>
                </a:solidFill>
              </a:rPr>
              <a:t>자연어처리 </a:t>
            </a:r>
            <a:r>
              <a:rPr lang="en-US" altLang="ko-KR" sz="1000" b="1">
                <a:solidFill>
                  <a:schemeClr val="accent5">
                    <a:lumMod val="75000"/>
                  </a:schemeClr>
                </a:solidFill>
              </a:rPr>
              <a:t>2021</a:t>
            </a:r>
            <a:endParaRPr lang="ko-KR" altLang="en-US" sz="1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244408" y="6453336"/>
            <a:ext cx="504056" cy="2160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algn="r"/>
            <a:fld id="{24B7AF5E-71C0-470A-B589-A01E36C183E9}" type="slidenum">
              <a:rPr lang="ko-KR" altLang="en-US" sz="1000" b="1" smtClean="0">
                <a:solidFill>
                  <a:srgbClr val="0070C0"/>
                </a:solidFill>
              </a:rPr>
              <a:pPr algn="r"/>
              <a:t>‹#›</a:t>
            </a:fld>
            <a:endParaRPr lang="ko-KR" altLang="en-US" sz="1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476672"/>
            <a:ext cx="871296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6F5C367E-B2E4-417A-9422-469B5B3FC026}" type="datetime1">
              <a:rPr lang="ko-KR" altLang="en-US" smtClean="0"/>
              <a:t>2021-10-06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3200" b="1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99F07-5FC5-4869-B8AE-EA940952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80" y="2060848"/>
            <a:ext cx="7560840" cy="864096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4400" dirty="0"/>
              <a:t>8. Deep Learning</a:t>
            </a:r>
            <a:endParaRPr lang="ko-KR" alt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818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Sigmoid </a:t>
            </a:r>
            <a:r>
              <a:rPr lang="ko-KR" altLang="en-US" dirty="0"/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395536" y="908720"/>
                <a:ext cx="8359270" cy="2016224"/>
              </a:xfrm>
            </p:spPr>
            <p:txBody>
              <a:bodyPr/>
              <a:lstStyle/>
              <a:p>
                <a:r>
                  <a:rPr lang="en-US" altLang="ko-KR" sz="2400" dirty="0"/>
                  <a:t>Sigmoid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95536" y="908720"/>
                <a:ext cx="8359270" cy="2016224"/>
              </a:xfrm>
              <a:blipFill>
                <a:blip r:embed="rId2"/>
                <a:stretch>
                  <a:fillRect l="-1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B16F88-7C9C-45E6-A3AD-06ECBC2A6EF3}"/>
                  </a:ext>
                </a:extLst>
              </p:cNvPr>
              <p:cNvSpPr txBox="1"/>
              <p:nvPr/>
            </p:nvSpPr>
            <p:spPr>
              <a:xfrm>
                <a:off x="1691680" y="1412776"/>
                <a:ext cx="4104456" cy="792088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B16F88-7C9C-45E6-A3AD-06ECBC2A6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412776"/>
                <a:ext cx="4104456" cy="792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46CEBC-E368-412F-8D0C-E63BDF1CB775}"/>
                  </a:ext>
                </a:extLst>
              </p:cNvPr>
              <p:cNvSpPr txBox="1"/>
              <p:nvPr/>
            </p:nvSpPr>
            <p:spPr>
              <a:xfrm>
                <a:off x="1403648" y="2420888"/>
                <a:ext cx="5040560" cy="96759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3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sup>
                      </m:sSup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6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sz="3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36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46CEBC-E368-412F-8D0C-E63BDF1CB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420888"/>
                <a:ext cx="5040560" cy="9675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AFBD64BF-E885-4E53-A27B-5E0AD9413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501008"/>
            <a:ext cx="6660232" cy="27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5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순전파</a:t>
            </a:r>
            <a:r>
              <a:rPr lang="en-US" altLang="ko-KR" dirty="0"/>
              <a:t> </a:t>
            </a:r>
            <a:r>
              <a:rPr lang="ko-KR" altLang="en-US" dirty="0"/>
              <a:t>계산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2016224"/>
          </a:xfrm>
        </p:spPr>
        <p:txBody>
          <a:bodyPr/>
          <a:lstStyle/>
          <a:p>
            <a:r>
              <a:rPr lang="ko-KR" altLang="en-US" dirty="0"/>
              <a:t>각 계수가 아래 그림의 빨간색 값을 가진다고 가정함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/>
              <a:t>은닉층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출력층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DD4108-9910-482D-A8F0-DA819F2C85A1}"/>
                  </a:ext>
                </a:extLst>
              </p:cNvPr>
              <p:cNvSpPr txBox="1"/>
              <p:nvPr/>
            </p:nvSpPr>
            <p:spPr>
              <a:xfrm>
                <a:off x="811211" y="4212392"/>
                <a:ext cx="7158424" cy="37768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⋅0.1+0.25⋅0.2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0.08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=0.520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DD4108-9910-482D-A8F0-DA819F2C8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11" y="4212392"/>
                <a:ext cx="7158424" cy="377684"/>
              </a:xfrm>
              <a:prstGeom prst="rect">
                <a:avLst/>
              </a:prstGeom>
              <a:blipFill>
                <a:blip r:embed="rId2"/>
                <a:stretch>
                  <a:fillRect l="-596" r="-767" b="-32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60BBA441-5825-4E7D-BA85-72576E0F6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15" y="1531315"/>
            <a:ext cx="4890929" cy="2091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191576-B512-4931-9186-BA1159652BF9}"/>
                  </a:ext>
                </a:extLst>
              </p:cNvPr>
              <p:cNvSpPr txBox="1"/>
              <p:nvPr/>
            </p:nvSpPr>
            <p:spPr>
              <a:xfrm>
                <a:off x="811211" y="4635492"/>
                <a:ext cx="7158424" cy="37768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⋅0.1+0.35⋅0.2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0.11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=0.527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191576-B512-4931-9186-BA1159652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11" y="4635492"/>
                <a:ext cx="7158424" cy="377684"/>
              </a:xfrm>
              <a:prstGeom prst="rect">
                <a:avLst/>
              </a:prstGeom>
              <a:blipFill>
                <a:blip r:embed="rId4"/>
                <a:stretch>
                  <a:fillRect l="-681" r="-767" b="-32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/>
              <p:nvPr/>
            </p:nvSpPr>
            <p:spPr>
              <a:xfrm>
                <a:off x="771949" y="5508536"/>
                <a:ext cx="7125678" cy="521448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0.45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⋅0.52+0.4⋅0.527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0.445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=0.609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49" y="5508536"/>
                <a:ext cx="7125678" cy="521448"/>
              </a:xfrm>
              <a:prstGeom prst="rect">
                <a:avLst/>
              </a:prstGeom>
              <a:blipFill>
                <a:blip r:embed="rId5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1EA9CF-6863-4A4D-B9D2-95788C1A1B25}"/>
                  </a:ext>
                </a:extLst>
              </p:cNvPr>
              <p:cNvSpPr txBox="1"/>
              <p:nvPr/>
            </p:nvSpPr>
            <p:spPr>
              <a:xfrm>
                <a:off x="706571" y="5931888"/>
                <a:ext cx="7256435" cy="521448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0.70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⋅0.52+0.6⋅0.527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0.680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=0.664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1EA9CF-6863-4A4D-B9D2-95788C1A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71" y="5931888"/>
                <a:ext cx="7256435" cy="521448"/>
              </a:xfrm>
              <a:prstGeom prst="rect">
                <a:avLst/>
              </a:prstGeom>
              <a:blipFill>
                <a:blip r:embed="rId6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07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오차 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2016224"/>
          </a:xfrm>
        </p:spPr>
        <p:txBody>
          <a:bodyPr/>
          <a:lstStyle/>
          <a:p>
            <a:r>
              <a:rPr lang="ko-KR" altLang="en-US" dirty="0"/>
              <a:t>계산된 </a:t>
            </a:r>
            <a:r>
              <a:rPr lang="ko-KR" altLang="en-US" dirty="0" err="1"/>
              <a:t>출력값과</a:t>
            </a:r>
            <a:r>
              <a:rPr lang="ko-KR" altLang="en-US" dirty="0"/>
              <a:t> </a:t>
            </a:r>
            <a:r>
              <a:rPr lang="ko-KR" altLang="en-US" dirty="0" err="1"/>
              <a:t>실제값을</a:t>
            </a:r>
            <a:r>
              <a:rPr lang="ko-KR" altLang="en-US" dirty="0"/>
              <a:t> 이용하여 오차를 계산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오차</a:t>
            </a:r>
            <a:endParaRPr lang="en-US" altLang="ko-KR" dirty="0"/>
          </a:p>
          <a:p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DD4108-9910-482D-A8F0-DA819F2C85A1}"/>
                  </a:ext>
                </a:extLst>
              </p:cNvPr>
              <p:cNvSpPr txBox="1"/>
              <p:nvPr/>
            </p:nvSpPr>
            <p:spPr>
              <a:xfrm>
                <a:off x="683568" y="4077072"/>
                <a:ext cx="7158424" cy="65701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0.609</m:t>
                              </m:r>
                            </m:e>
                          </m:d>
                        </m:e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=0.0219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DD4108-9910-482D-A8F0-DA819F2C8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77072"/>
                <a:ext cx="7158424" cy="657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60BBA441-5825-4E7D-BA85-72576E0F6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15" y="1531315"/>
            <a:ext cx="4890929" cy="2091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EF9B5-B62B-498A-9B6E-1E499F033907}"/>
              </a:ext>
            </a:extLst>
          </p:cNvPr>
          <p:cNvSpPr txBox="1"/>
          <p:nvPr/>
        </p:nvSpPr>
        <p:spPr>
          <a:xfrm>
            <a:off x="6084168" y="1484784"/>
            <a:ext cx="1224136" cy="19268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solidFill>
                  <a:srgbClr val="00B050"/>
                </a:solidFill>
              </a:rPr>
              <a:t>0.609</a:t>
            </a:r>
          </a:p>
          <a:p>
            <a:pPr>
              <a:lnSpc>
                <a:spcPct val="110000"/>
              </a:lnSpc>
            </a:pPr>
            <a:endParaRPr lang="en-US" altLang="ko-KR" sz="2000" b="1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2000" b="1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2000" b="1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2000" b="1" dirty="0">
                <a:solidFill>
                  <a:srgbClr val="00B050"/>
                </a:solidFill>
              </a:rPr>
              <a:t>0.664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B36608-6F2F-4615-BC47-5A34A488E4ED}"/>
                  </a:ext>
                </a:extLst>
              </p:cNvPr>
              <p:cNvSpPr txBox="1"/>
              <p:nvPr/>
            </p:nvSpPr>
            <p:spPr>
              <a:xfrm>
                <a:off x="683568" y="4716197"/>
                <a:ext cx="7158424" cy="65701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0.664</m:t>
                              </m:r>
                            </m:e>
                          </m:d>
                        </m:e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=0.0020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B36608-6F2F-4615-BC47-5A34A488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16197"/>
                <a:ext cx="7158424" cy="657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7C7395-E3E8-43BA-AF9F-BFB8C2932669}"/>
                  </a:ext>
                </a:extLst>
              </p:cNvPr>
              <p:cNvSpPr txBox="1"/>
              <p:nvPr/>
            </p:nvSpPr>
            <p:spPr>
              <a:xfrm>
                <a:off x="683568" y="5436278"/>
                <a:ext cx="7158424" cy="368986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=0.0239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7C7395-E3E8-43BA-AF9F-BFB8C2932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436278"/>
                <a:ext cx="7158424" cy="368986"/>
              </a:xfrm>
              <a:prstGeom prst="rect">
                <a:avLst/>
              </a:prstGeom>
              <a:blipFill>
                <a:blip r:embed="rId5"/>
                <a:stretch>
                  <a:fillRect l="-1363"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005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역전파</a:t>
            </a:r>
            <a:r>
              <a:rPr lang="en-US" altLang="ko-KR" dirty="0"/>
              <a:t>(Backpropagation) 1</a:t>
            </a:r>
            <a:r>
              <a:rPr lang="ko-KR" altLang="en-US" dirty="0"/>
              <a:t>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4680520"/>
          </a:xfrm>
        </p:spPr>
        <p:txBody>
          <a:bodyPr/>
          <a:lstStyle/>
          <a:p>
            <a:r>
              <a:rPr lang="ko-KR" altLang="en-US" dirty="0"/>
              <a:t>역전파는 출력층에서 </a:t>
            </a:r>
            <a:r>
              <a:rPr lang="ko-KR" altLang="en-US" dirty="0" err="1"/>
              <a:t>입력층</a:t>
            </a:r>
            <a:r>
              <a:rPr lang="ko-KR" altLang="en-US" dirty="0"/>
              <a:t> 방향으로 진행하면서 오차를 줄이는 방향으로 가중치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ko-KR" altLang="en-US" dirty="0"/>
              <a:t>을 조절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단계에서는 은닉층과 출력층을 연결하는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ko-KR" altLang="en-US" dirty="0"/>
              <a:t>을 조절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경사하강법</a:t>
            </a:r>
            <a:r>
              <a:rPr lang="en-US" altLang="ko-KR" dirty="0"/>
              <a:t>(gradient descent)</a:t>
            </a:r>
            <a:r>
              <a:rPr lang="ko-KR" altLang="en-US" dirty="0"/>
              <a:t>을 이용하기 위해 각 가중치에 대한 </a:t>
            </a:r>
            <a:r>
              <a:rPr lang="ko-KR" altLang="en-US" dirty="0" err="1"/>
              <a:t>편미분을</a:t>
            </a:r>
            <a:r>
              <a:rPr lang="ko-KR" altLang="en-US" dirty="0"/>
              <a:t> 계산해야 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15A1EF-EC98-45DB-A88F-1B8F044F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492896"/>
            <a:ext cx="3134578" cy="1904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524A6-73D4-4C1D-AEFA-6FF28844E1AB}"/>
                  </a:ext>
                </a:extLst>
              </p:cNvPr>
              <p:cNvSpPr txBox="1"/>
              <p:nvPr/>
            </p:nvSpPr>
            <p:spPr>
              <a:xfrm>
                <a:off x="2267744" y="5603303"/>
                <a:ext cx="3707904" cy="72008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524A6-73D4-4C1D-AEFA-6FF28844E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5603303"/>
                <a:ext cx="3707904" cy="72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938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경사하강법을</a:t>
            </a:r>
            <a:r>
              <a:rPr lang="ko-KR" altLang="en-US" dirty="0"/>
              <a:t> 이용한 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2016224"/>
          </a:xfrm>
        </p:spPr>
        <p:txBody>
          <a:bodyPr/>
          <a:lstStyle/>
          <a:p>
            <a:r>
              <a:rPr lang="ko-KR" altLang="en-US" dirty="0" err="1"/>
              <a:t>경사하강법</a:t>
            </a:r>
            <a:r>
              <a:rPr lang="en-US" altLang="ko-KR" dirty="0"/>
              <a:t>(gradient descent)</a:t>
            </a:r>
            <a:r>
              <a:rPr lang="ko-KR" altLang="en-US" dirty="0"/>
              <a:t>을 이용하기 위해 각 가중치에 대한 </a:t>
            </a:r>
            <a:r>
              <a:rPr lang="ko-KR" altLang="en-US" dirty="0" err="1"/>
              <a:t>편미분을</a:t>
            </a:r>
            <a:r>
              <a:rPr lang="ko-KR" altLang="en-US" dirty="0"/>
              <a:t> 계산해야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/>
              <p:nvPr/>
            </p:nvSpPr>
            <p:spPr>
              <a:xfrm>
                <a:off x="1475656" y="1988840"/>
                <a:ext cx="3707904" cy="72008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988840"/>
                <a:ext cx="3707904" cy="720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076489-C6B8-4B5D-813B-C9668C2D33B0}"/>
                  </a:ext>
                </a:extLst>
              </p:cNvPr>
              <p:cNvSpPr txBox="1"/>
              <p:nvPr/>
            </p:nvSpPr>
            <p:spPr>
              <a:xfrm>
                <a:off x="1147369" y="2852936"/>
                <a:ext cx="7158424" cy="65701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e>
                                <m:sub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076489-C6B8-4B5D-813B-C9668C2D3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69" y="2852936"/>
                <a:ext cx="7158424" cy="657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9EF93-F964-4ECA-BEAF-221B7D2C06DD}"/>
                  </a:ext>
                </a:extLst>
              </p:cNvPr>
              <p:cNvSpPr txBox="1"/>
              <p:nvPr/>
            </p:nvSpPr>
            <p:spPr>
              <a:xfrm>
                <a:off x="1157992" y="3549581"/>
                <a:ext cx="7158424" cy="65701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𝑜𝑢𝑡𝑝𝑢𝑡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0.4−0.609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=0.209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9EF93-F964-4ECA-BEAF-221B7D2C0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992" y="3549581"/>
                <a:ext cx="7158424" cy="657019"/>
              </a:xfrm>
              <a:prstGeom prst="rect">
                <a:avLst/>
              </a:prstGeom>
              <a:blipFill>
                <a:blip r:embed="rId4"/>
                <a:stretch>
                  <a:fillRect l="-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DF11E-1868-412F-8C53-9983F058F54B}"/>
                  </a:ext>
                </a:extLst>
              </p:cNvPr>
              <p:cNvSpPr txBox="1"/>
              <p:nvPr/>
            </p:nvSpPr>
            <p:spPr>
              <a:xfrm>
                <a:off x="1147369" y="4293096"/>
                <a:ext cx="7158424" cy="65701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)=0.609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1−0.609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=0.238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DF11E-1868-412F-8C53-9983F058F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69" y="4293096"/>
                <a:ext cx="7158424" cy="657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D0BEF-1706-4B53-A17A-235FE3ACD5C9}"/>
                  </a:ext>
                </a:extLst>
              </p:cNvPr>
              <p:cNvSpPr txBox="1"/>
              <p:nvPr/>
            </p:nvSpPr>
            <p:spPr>
              <a:xfrm>
                <a:off x="1147369" y="4981109"/>
                <a:ext cx="7158424" cy="65701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=0.520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D0BEF-1706-4B53-A17A-235FE3AC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69" y="4981109"/>
                <a:ext cx="7158424" cy="6570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029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2016224"/>
          </a:xfrm>
        </p:spPr>
        <p:txBody>
          <a:bodyPr/>
          <a:lstStyle/>
          <a:p>
            <a:r>
              <a:rPr lang="ko-KR" altLang="en-US" dirty="0" err="1"/>
              <a:t>편미분</a:t>
            </a:r>
            <a:r>
              <a:rPr lang="ko-KR" altLang="en-US" dirty="0"/>
              <a:t> 계산식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경사하강법에서</a:t>
            </a:r>
            <a:r>
              <a:rPr lang="en-US" altLang="ko-KR" dirty="0"/>
              <a:t> 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ko-KR" altLang="en-US" i="1" dirty="0">
                <a:sym typeface="Symbol" panose="05050102010706020507" pitchFamily="18" charset="2"/>
              </a:rPr>
              <a:t></a:t>
            </a:r>
            <a:r>
              <a:rPr lang="ko-KR" altLang="en-US" dirty="0"/>
              <a:t>를 </a:t>
            </a:r>
            <a:r>
              <a:rPr lang="en-US" altLang="ko-KR" dirty="0"/>
              <a:t>0.5</a:t>
            </a:r>
            <a:r>
              <a:rPr lang="ko-KR" altLang="en-US" dirty="0"/>
              <a:t>라고 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이와 같은 방식으로 다른 가중치들도 갱신될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/>
              <p:nvPr/>
            </p:nvSpPr>
            <p:spPr>
              <a:xfrm>
                <a:off x="1403648" y="1460497"/>
                <a:ext cx="3707904" cy="80742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460497"/>
                <a:ext cx="3707904" cy="807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9EF93-F964-4ECA-BEAF-221B7D2C06DD}"/>
                  </a:ext>
                </a:extLst>
              </p:cNvPr>
              <p:cNvSpPr txBox="1"/>
              <p:nvPr/>
            </p:nvSpPr>
            <p:spPr>
              <a:xfrm>
                <a:off x="1187624" y="2469631"/>
                <a:ext cx="7158424" cy="65701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=0.209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×0.238×0.520=0.026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9EF93-F964-4ECA-BEAF-221B7D2C0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469631"/>
                <a:ext cx="7158424" cy="657019"/>
              </a:xfrm>
              <a:prstGeom prst="rect">
                <a:avLst/>
              </a:prstGeom>
              <a:blipFill>
                <a:blip r:embed="rId3"/>
                <a:stretch>
                  <a:fillRect l="-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DF11E-1868-412F-8C53-9983F058F54B}"/>
                  </a:ext>
                </a:extLst>
              </p:cNvPr>
              <p:cNvSpPr txBox="1"/>
              <p:nvPr/>
            </p:nvSpPr>
            <p:spPr>
              <a:xfrm>
                <a:off x="1296140" y="3621759"/>
                <a:ext cx="7020276" cy="66239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=0.45−0.5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×0.026=0.437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DF11E-1868-412F-8C53-9983F058F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140" y="3621759"/>
                <a:ext cx="7020276" cy="6623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2A5FE-C07E-4D6E-8E9D-1CEC2D0C7EE4}"/>
                  </a:ext>
                </a:extLst>
              </p:cNvPr>
              <p:cNvSpPr txBox="1"/>
              <p:nvPr/>
            </p:nvSpPr>
            <p:spPr>
              <a:xfrm>
                <a:off x="1259632" y="4653136"/>
                <a:ext cx="3816424" cy="65701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=0.387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2A5FE-C07E-4D6E-8E9D-1CEC2D0C7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653136"/>
                <a:ext cx="3816424" cy="657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9FDC61-681C-4D60-9DC3-DAE11695EEB6}"/>
                  </a:ext>
                </a:extLst>
              </p:cNvPr>
              <p:cNvSpPr txBox="1"/>
              <p:nvPr/>
            </p:nvSpPr>
            <p:spPr>
              <a:xfrm>
                <a:off x="1259632" y="5148245"/>
                <a:ext cx="3816424" cy="65701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=0.696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9FDC61-681C-4D60-9DC3-DAE11695E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148245"/>
                <a:ext cx="3816424" cy="6570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D6D1F-0680-4EB1-9136-8644EDC76525}"/>
                  </a:ext>
                </a:extLst>
              </p:cNvPr>
              <p:cNvSpPr txBox="1"/>
              <p:nvPr/>
            </p:nvSpPr>
            <p:spPr>
              <a:xfrm>
                <a:off x="1259632" y="5652301"/>
                <a:ext cx="3816424" cy="65701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=0.596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D6D1F-0680-4EB1-9136-8644EDC76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652301"/>
                <a:ext cx="3816424" cy="6570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4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역전파</a:t>
            </a:r>
            <a:r>
              <a:rPr lang="en-US" altLang="ko-KR" dirty="0"/>
              <a:t>(Backpropagation) 2</a:t>
            </a:r>
            <a:r>
              <a:rPr lang="ko-KR" altLang="en-US" dirty="0"/>
              <a:t>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2016224"/>
          </a:xfrm>
        </p:spPr>
        <p:txBody>
          <a:bodyPr/>
          <a:lstStyle/>
          <a:p>
            <a:r>
              <a:rPr lang="en-US" altLang="ko-KR" sz="1800" dirty="0"/>
              <a:t>1</a:t>
            </a:r>
            <a:r>
              <a:rPr lang="ko-KR" altLang="en-US" sz="1800" dirty="0"/>
              <a:t>단계가 마무리되면 입력층과 은닉층을 연결하는 가중치 </a:t>
            </a:r>
            <a:r>
              <a:rPr lang="en-US" altLang="ko-K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ko-K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800" dirty="0"/>
              <a:t>를 갱신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 err="1"/>
              <a:t>경사하강법</a:t>
            </a:r>
            <a:r>
              <a:rPr lang="en-US" altLang="ko-KR" sz="1800" dirty="0"/>
              <a:t>(gradient descent)</a:t>
            </a:r>
            <a:r>
              <a:rPr lang="ko-KR" altLang="en-US" sz="1800" dirty="0"/>
              <a:t>을 이용하기 위해 각 가중치에 대한 </a:t>
            </a:r>
            <a:r>
              <a:rPr lang="ko-KR" altLang="en-US" sz="1800" dirty="0" err="1"/>
              <a:t>편미분을</a:t>
            </a:r>
            <a:r>
              <a:rPr lang="ko-KR" altLang="en-US" sz="1800" dirty="0"/>
              <a:t> 계산해야 함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F93CE1-8579-49BE-B0C1-4071D6C5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429201"/>
            <a:ext cx="5030698" cy="3046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0742F2-7D55-4F24-AD43-636D3389E265}"/>
                  </a:ext>
                </a:extLst>
              </p:cNvPr>
              <p:cNvSpPr txBox="1"/>
              <p:nvPr/>
            </p:nvSpPr>
            <p:spPr>
              <a:xfrm>
                <a:off x="2339752" y="5301208"/>
                <a:ext cx="4752527" cy="72007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0742F2-7D55-4F24-AD43-636D3389E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301208"/>
                <a:ext cx="4752527" cy="720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19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편미분</a:t>
            </a:r>
            <a:r>
              <a:rPr lang="ko-KR" altLang="en-US" dirty="0"/>
              <a:t> 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201622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 번째 항은</a:t>
            </a:r>
            <a:endParaRPr lang="en-US" altLang="ko-KR" dirty="0"/>
          </a:p>
          <a:p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/>
              <p:nvPr/>
            </p:nvSpPr>
            <p:spPr>
              <a:xfrm>
                <a:off x="1459134" y="976951"/>
                <a:ext cx="4808163" cy="75986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34" y="976951"/>
                <a:ext cx="4808163" cy="759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1EA9CF-6863-4A4D-B9D2-95788C1A1B25}"/>
                  </a:ext>
                </a:extLst>
              </p:cNvPr>
              <p:cNvSpPr txBox="1"/>
              <p:nvPr/>
            </p:nvSpPr>
            <p:spPr>
              <a:xfrm>
                <a:off x="1459134" y="4382496"/>
                <a:ext cx="7256435" cy="37743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=0.209</m:t>
                      </m:r>
                      <m:r>
                        <a:rPr lang="en-US" altLang="ko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×0.238×0.45=0.0224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1EA9CF-6863-4A4D-B9D2-95788C1A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34" y="4382496"/>
                <a:ext cx="7256435" cy="377432"/>
              </a:xfrm>
              <a:prstGeom prst="rect">
                <a:avLst/>
              </a:prstGeom>
              <a:blipFill>
                <a:blip r:embed="rId3"/>
                <a:stretch>
                  <a:fillRect l="-840" b="-8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0EAD2-CEB5-45D2-8218-B1E6F2EFD806}"/>
                  </a:ext>
                </a:extLst>
              </p:cNvPr>
              <p:cNvSpPr txBox="1"/>
              <p:nvPr/>
            </p:nvSpPr>
            <p:spPr>
              <a:xfrm>
                <a:off x="755576" y="2204864"/>
                <a:ext cx="6752379" cy="75986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0EAD2-CEB5-45D2-8218-B1E6F2EFD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204864"/>
                <a:ext cx="6752379" cy="759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E04E1F-4578-440A-9822-09493CB50D11}"/>
                  </a:ext>
                </a:extLst>
              </p:cNvPr>
              <p:cNvSpPr txBox="1"/>
              <p:nvPr/>
            </p:nvSpPr>
            <p:spPr>
              <a:xfrm>
                <a:off x="794689" y="2996952"/>
                <a:ext cx="6752379" cy="75986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E04E1F-4578-440A-9822-09493CB50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89" y="2996952"/>
                <a:ext cx="6752379" cy="759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BBF057-5EA4-45F3-9A68-64CDC3CCF9DD}"/>
                  </a:ext>
                </a:extLst>
              </p:cNvPr>
              <p:cNvSpPr txBox="1"/>
              <p:nvPr/>
            </p:nvSpPr>
            <p:spPr>
              <a:xfrm>
                <a:off x="1459134" y="3789040"/>
                <a:ext cx="6713266" cy="37743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𝑜𝑢𝑡𝑝𝑢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ko-KR" sz="3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BBF057-5EA4-45F3-9A68-64CDC3CCF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34" y="3789040"/>
                <a:ext cx="6713266" cy="377432"/>
              </a:xfrm>
              <a:prstGeom prst="rect">
                <a:avLst/>
              </a:prstGeom>
              <a:blipFill>
                <a:blip r:embed="rId6"/>
                <a:stretch>
                  <a:fillRect l="-907" b="-29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97A3EF-73E1-4C55-A56A-64036A71A71A}"/>
                  </a:ext>
                </a:extLst>
              </p:cNvPr>
              <p:cNvSpPr txBox="1"/>
              <p:nvPr/>
            </p:nvSpPr>
            <p:spPr>
              <a:xfrm>
                <a:off x="782502" y="4866662"/>
                <a:ext cx="6752379" cy="75986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=0.00997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97A3EF-73E1-4C55-A56A-64036A71A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02" y="4866662"/>
                <a:ext cx="6752379" cy="759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34E0E-FC83-4D89-AEBB-5251F2B8089B}"/>
                  </a:ext>
                </a:extLst>
              </p:cNvPr>
              <p:cNvSpPr txBox="1"/>
              <p:nvPr/>
            </p:nvSpPr>
            <p:spPr>
              <a:xfrm>
                <a:off x="755576" y="5693475"/>
                <a:ext cx="6984776" cy="75986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=0.0224+0.00997=0.0324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34E0E-FC83-4D89-AEBB-5251F2B8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693475"/>
                <a:ext cx="6984776" cy="759861"/>
              </a:xfrm>
              <a:prstGeom prst="rect">
                <a:avLst/>
              </a:prstGeom>
              <a:blipFill>
                <a:blip r:embed="rId8"/>
                <a:stretch>
                  <a:fillRect l="-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79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편미분</a:t>
            </a:r>
            <a:r>
              <a:rPr lang="ko-KR" altLang="en-US" dirty="0"/>
              <a:t> 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201622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 항과 세번째 항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전체 값은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경사하강</a:t>
            </a:r>
            <a:r>
              <a:rPr lang="en-US" altLang="ko-K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/>
              <p:nvPr/>
            </p:nvSpPr>
            <p:spPr>
              <a:xfrm>
                <a:off x="1459134" y="976951"/>
                <a:ext cx="4808163" cy="75986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34" y="976951"/>
                <a:ext cx="4808163" cy="759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0EAD2-CEB5-45D2-8218-B1E6F2EFD806}"/>
                  </a:ext>
                </a:extLst>
              </p:cNvPr>
              <p:cNvSpPr txBox="1"/>
              <p:nvPr/>
            </p:nvSpPr>
            <p:spPr>
              <a:xfrm>
                <a:off x="1259632" y="2382247"/>
                <a:ext cx="6752379" cy="75986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=0.2496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0EAD2-CEB5-45D2-8218-B1E6F2EFD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382247"/>
                <a:ext cx="6752379" cy="759861"/>
              </a:xfrm>
              <a:prstGeom prst="rect">
                <a:avLst/>
              </a:prstGeom>
              <a:blipFill>
                <a:blip r:embed="rId3"/>
                <a:stretch>
                  <a:fillRect l="-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E04E1F-4578-440A-9822-09493CB50D11}"/>
                  </a:ext>
                </a:extLst>
              </p:cNvPr>
              <p:cNvSpPr txBox="1"/>
              <p:nvPr/>
            </p:nvSpPr>
            <p:spPr>
              <a:xfrm>
                <a:off x="1259632" y="3284984"/>
                <a:ext cx="6752379" cy="75986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E04E1F-4578-440A-9822-09493CB50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284984"/>
                <a:ext cx="6752379" cy="759861"/>
              </a:xfrm>
              <a:prstGeom prst="rect">
                <a:avLst/>
              </a:prstGeom>
              <a:blipFill>
                <a:blip r:embed="rId4"/>
                <a:stretch>
                  <a:fillRect l="-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55B023-7DFE-4ECD-81F9-B41C7604DE22}"/>
                  </a:ext>
                </a:extLst>
              </p:cNvPr>
              <p:cNvSpPr txBox="1"/>
              <p:nvPr/>
            </p:nvSpPr>
            <p:spPr>
              <a:xfrm>
                <a:off x="1257739" y="4653136"/>
                <a:ext cx="5400740" cy="903877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ko-KR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3600" b="0" i="1" smtClean="0">
                        <a:latin typeface="Cambria Math" panose="02040503050406030204" pitchFamily="18" charset="0"/>
                      </a:rPr>
                      <m:t>=0.0324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×0.2496×</m:t>
                    </m:r>
                  </m:oMath>
                </a14:m>
                <a:r>
                  <a:rPr lang="en-US" altLang="ko-KR" sz="3600" dirty="0"/>
                  <a:t>0.1=0.0008</a:t>
                </a:r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55B023-7DFE-4ECD-81F9-B41C7604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39" y="4653136"/>
                <a:ext cx="5400740" cy="903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F674DD-19A0-45C6-9B39-FFF63294E281}"/>
                  </a:ext>
                </a:extLst>
              </p:cNvPr>
              <p:cNvSpPr txBox="1"/>
              <p:nvPr/>
            </p:nvSpPr>
            <p:spPr>
              <a:xfrm>
                <a:off x="1257739" y="5836794"/>
                <a:ext cx="6120680" cy="65701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=0.1−0.5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×0.0008=0.2996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F674DD-19A0-45C6-9B39-FFF63294E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39" y="5836794"/>
                <a:ext cx="6120680" cy="6570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300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다른 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2016224"/>
          </a:xfrm>
        </p:spPr>
        <p:txBody>
          <a:bodyPr/>
          <a:lstStyle/>
          <a:p>
            <a:r>
              <a:rPr lang="ko-KR" altLang="en-US" dirty="0"/>
              <a:t>다음과 같이 갱신됨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/>
              <p:nvPr/>
            </p:nvSpPr>
            <p:spPr>
              <a:xfrm>
                <a:off x="915965" y="1700808"/>
                <a:ext cx="5528243" cy="759861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492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79E931-AE8F-4086-89F7-288A892B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65" y="1700808"/>
                <a:ext cx="5528243" cy="759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1801B8-245D-438B-B5B4-E0ADA36F1CFE}"/>
                  </a:ext>
                </a:extLst>
              </p:cNvPr>
              <p:cNvSpPr txBox="1"/>
              <p:nvPr/>
            </p:nvSpPr>
            <p:spPr>
              <a:xfrm>
                <a:off x="915965" y="2453115"/>
                <a:ext cx="5528243" cy="759861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3996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1801B8-245D-438B-B5B4-E0ADA36F1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65" y="2453115"/>
                <a:ext cx="5528243" cy="759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5FDE24-1048-474A-B0F1-8AB89F9658C9}"/>
                  </a:ext>
                </a:extLst>
              </p:cNvPr>
              <p:cNvSpPr txBox="1"/>
              <p:nvPr/>
            </p:nvSpPr>
            <p:spPr>
              <a:xfrm>
                <a:off x="971600" y="3337101"/>
                <a:ext cx="5528243" cy="759861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3493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5FDE24-1048-474A-B0F1-8AB89F96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37101"/>
                <a:ext cx="5528243" cy="759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827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99F07-5FC5-4869-B8AE-EA940952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80" y="2060848"/>
            <a:ext cx="7560840" cy="864096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0070C0"/>
                </a:solidFill>
              </a:rPr>
              <a:t>A. </a:t>
            </a:r>
            <a:r>
              <a:rPr lang="ko-KR" altLang="en-US" sz="4000" dirty="0">
                <a:solidFill>
                  <a:srgbClr val="0070C0"/>
                </a:solidFill>
              </a:rPr>
              <a:t>기본 개념</a:t>
            </a:r>
          </a:p>
        </p:txBody>
      </p:sp>
    </p:spTree>
    <p:extLst>
      <p:ext uri="{BB962C8B-B14F-4D97-AF65-F5344CB8AC3E}">
        <p14:creationId xmlns:p14="http://schemas.microsoft.com/office/powerpoint/2010/main" val="274816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기울기 소실</a:t>
            </a:r>
            <a:r>
              <a:rPr lang="en-US" altLang="ko-KR" dirty="0"/>
              <a:t>(Vanishing gradient)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1800" dirty="0"/>
              <a:t>각 층에서 가중치가 갱신되려면 역전파를 통해 앞 단으로 전파되어야 하는데</a:t>
            </a:r>
            <a:r>
              <a:rPr lang="en-US" altLang="ko-KR" sz="1800" dirty="0"/>
              <a:t>, </a:t>
            </a:r>
            <a:r>
              <a:rPr lang="ko-KR" altLang="en-US" sz="1800" dirty="0"/>
              <a:t>은닉층이 많아지면 전파가 제대로 이루어지지 않을 수 있음</a:t>
            </a:r>
            <a:endParaRPr lang="en-US" altLang="ko-KR" sz="1800" dirty="0"/>
          </a:p>
          <a:p>
            <a:r>
              <a:rPr lang="en-US" altLang="ko-KR" sz="1800" dirty="0"/>
              <a:t>Sigmoid </a:t>
            </a:r>
            <a:r>
              <a:rPr lang="ko-KR" altLang="en-US" sz="1800" dirty="0"/>
              <a:t>함수에서는 아래 그림에서 주황색 부분에서는 값이 작아지므로 </a:t>
            </a:r>
            <a:r>
              <a:rPr lang="ko-KR" altLang="en-US" sz="1800" dirty="0" err="1"/>
              <a:t>뒷</a:t>
            </a:r>
            <a:r>
              <a:rPr lang="ko-KR" altLang="en-US" sz="1800" dirty="0"/>
              <a:t> 단의 기울기가 앞 단 방향으로 잘 전파되지 않음</a:t>
            </a:r>
            <a:endParaRPr lang="en-US" altLang="ko-KR" sz="1800" dirty="0"/>
          </a:p>
          <a:p>
            <a:r>
              <a:rPr lang="ko-KR" altLang="en-US" sz="1800" dirty="0"/>
              <a:t>이와 같이 </a:t>
            </a:r>
            <a:r>
              <a:rPr lang="ko-KR" altLang="en-US" sz="1800" b="1" dirty="0" err="1">
                <a:solidFill>
                  <a:srgbClr val="0070C0"/>
                </a:solidFill>
              </a:rPr>
              <a:t>역전파</a:t>
            </a:r>
            <a:r>
              <a:rPr lang="ko-KR" altLang="en-US" sz="1800" b="1" dirty="0">
                <a:solidFill>
                  <a:srgbClr val="0070C0"/>
                </a:solidFill>
              </a:rPr>
              <a:t> 과정에서 기울기 정보가 사라지는 현상을 기울기 소실이라고 함</a:t>
            </a:r>
            <a:endParaRPr lang="en-US" altLang="ko-KR" sz="1800" b="1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206067-0438-4F12-90A0-9906008C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3501008"/>
            <a:ext cx="3456384" cy="23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34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기울기 소실</a:t>
            </a:r>
            <a:r>
              <a:rPr lang="en-US" altLang="ko-KR" dirty="0"/>
              <a:t> </a:t>
            </a:r>
            <a:r>
              <a:rPr lang="ko-KR" altLang="en-US" dirty="0"/>
              <a:t>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18002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기울기 소실이 발생하면 학습이 제대로 이루어지지 않아 신경망 훈련이 실패하게 됨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/>
              <a:t>아래 그림은 기울기 소실 현상을 보여주고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858140-FEC1-4885-BFBD-D85CD182E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47" y="2132856"/>
            <a:ext cx="6876256" cy="429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09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과적합</a:t>
            </a:r>
            <a:r>
              <a:rPr lang="en-US" altLang="ko-KR" dirty="0"/>
              <a:t>(Overfitting)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2016224"/>
          </a:xfrm>
        </p:spPr>
        <p:txBody>
          <a:bodyPr/>
          <a:lstStyle/>
          <a:p>
            <a:r>
              <a:rPr lang="ko-KR" altLang="en-US" b="1" dirty="0" err="1"/>
              <a:t>과적합</a:t>
            </a:r>
            <a:r>
              <a:rPr lang="en-US" altLang="ko-KR" b="1" dirty="0"/>
              <a:t>: </a:t>
            </a:r>
            <a:r>
              <a:rPr lang="ko-KR" altLang="en-US" dirty="0"/>
              <a:t>학습 데이터가 부족할 때 훈련 데이터에서는 성능이 좋지만 실제 데이터에 대한 성능이 낮은 현상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5FED4-AAB5-4349-BD95-D93E0BBF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83" y="2420888"/>
            <a:ext cx="8028384" cy="25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76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과적합</a:t>
            </a:r>
            <a:r>
              <a:rPr lang="ko-KR" altLang="en-US" dirty="0"/>
              <a:t> 방지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4176464"/>
          </a:xfrm>
        </p:spPr>
        <p:txBody>
          <a:bodyPr/>
          <a:lstStyle/>
          <a:p>
            <a:r>
              <a:rPr lang="ko-KR" altLang="en-US" b="1" dirty="0">
                <a:solidFill>
                  <a:srgbClr val="0070C0"/>
                </a:solidFill>
              </a:rPr>
              <a:t>학습 데이터 늘리기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모델의 복잡도 낮추기</a:t>
            </a:r>
            <a:r>
              <a:rPr lang="en-US" altLang="ko-KR" dirty="0"/>
              <a:t>: </a:t>
            </a:r>
            <a:r>
              <a:rPr lang="ko-KR" altLang="en-US" dirty="0"/>
              <a:t>신경망 내의 가중치 숫자를 줄임</a:t>
            </a:r>
            <a:endParaRPr lang="en-US" altLang="ko-KR" dirty="0"/>
          </a:p>
          <a:p>
            <a:r>
              <a:rPr lang="en-US" altLang="ko-KR" b="1" dirty="0">
                <a:solidFill>
                  <a:srgbClr val="0070C0"/>
                </a:solidFill>
              </a:rPr>
              <a:t>Dropout: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  <a:r>
              <a:rPr lang="en-US" altLang="ko-KR" dirty="0"/>
              <a:t> </a:t>
            </a:r>
            <a:r>
              <a:rPr lang="ko-KR" altLang="en-US" dirty="0"/>
              <a:t>과정에서 신경망의 일부를 사용하지 않음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092E55-782F-4103-BC55-9D1E62EC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10975"/>
            <a:ext cx="6444208" cy="25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99F07-5FC5-4869-B8AE-EA940952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484784"/>
            <a:ext cx="7560840" cy="936104"/>
          </a:xfrm>
        </p:spPr>
        <p:txBody>
          <a:bodyPr/>
          <a:lstStyle/>
          <a:p>
            <a:r>
              <a:rPr lang="en-US" altLang="ko-KR" sz="4000" dirty="0">
                <a:solidFill>
                  <a:srgbClr val="0070C0"/>
                </a:solidFill>
              </a:rPr>
              <a:t>B.</a:t>
            </a:r>
            <a:r>
              <a:rPr lang="ko-KR" altLang="en-US" sz="4000" dirty="0">
                <a:solidFill>
                  <a:srgbClr val="0070C0"/>
                </a:solidFill>
              </a:rPr>
              <a:t> 연산 방식</a:t>
            </a:r>
            <a:endParaRPr lang="ko-KR" altLang="en-US" sz="2000" b="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5E980-A34D-4681-B378-565EA5937619}"/>
              </a:ext>
            </a:extLst>
          </p:cNvPr>
          <p:cNvSpPr txBox="1"/>
          <p:nvPr/>
        </p:nvSpPr>
        <p:spPr>
          <a:xfrm>
            <a:off x="1331640" y="2852936"/>
            <a:ext cx="6768752" cy="20162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2160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벡터와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행렬연산</a:t>
            </a:r>
            <a:r>
              <a:rPr lang="en-US" altLang="ko-KR" sz="2000" b="1" dirty="0"/>
              <a:t>: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tensorflow</a:t>
            </a:r>
            <a:r>
              <a:rPr lang="ko-KR" altLang="en-US" sz="2000" dirty="0"/>
              <a:t>에서 수행하는 행렬 연산</a:t>
            </a:r>
            <a:endParaRPr lang="en-US" altLang="ko-KR" sz="2000" dirty="0"/>
          </a:p>
          <a:p>
            <a:pPr marL="2160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Softmax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회귀</a:t>
            </a:r>
            <a:r>
              <a:rPr lang="en-US" altLang="ko-KR" sz="2000" b="1" dirty="0"/>
              <a:t>: </a:t>
            </a:r>
            <a:r>
              <a:rPr lang="ko-KR" altLang="en-US" sz="2000" dirty="0"/>
              <a:t>회귀함수의 이해</a:t>
            </a:r>
            <a:endParaRPr lang="en-US" altLang="ko-KR" sz="2000" dirty="0"/>
          </a:p>
          <a:p>
            <a:pPr marL="2160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Optimizer:</a:t>
            </a:r>
            <a:r>
              <a:rPr lang="en-US" altLang="ko-KR" sz="2000" dirty="0"/>
              <a:t> Batch, gradient descent, Adam </a:t>
            </a:r>
            <a:r>
              <a:rPr lang="ko-KR" altLang="en-US" sz="2000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417965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벡터와 행렬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6552728" cy="1584176"/>
          </a:xfrm>
        </p:spPr>
        <p:txBody>
          <a:bodyPr/>
          <a:lstStyle/>
          <a:p>
            <a:r>
              <a:rPr lang="en-US" altLang="ko-KR"/>
              <a:t>Tensor</a:t>
            </a:r>
            <a:endParaRPr lang="en-US" altLang="ko-KR" dirty="0"/>
          </a:p>
          <a:p>
            <a:pPr lvl="1"/>
            <a:r>
              <a:rPr lang="en-US" altLang="ko-KR">
                <a:latin typeface="Times New Roman"/>
                <a:cs typeface="Times New Roman"/>
              </a:rPr>
              <a:t>0 ~ </a:t>
            </a:r>
            <a:r>
              <a:rPr lang="en-US" altLang="ko-KR" i="1">
                <a:latin typeface="Times New Roman"/>
                <a:cs typeface="Times New Roman"/>
              </a:rPr>
              <a:t>d</a:t>
            </a:r>
            <a:r>
              <a:rPr lang="en-US" altLang="ko-KR">
                <a:latin typeface="Times New Roman"/>
                <a:cs typeface="Times New Roman"/>
              </a:rPr>
              <a:t> </a:t>
            </a:r>
            <a:r>
              <a:rPr lang="ko-KR" altLang="en-US">
                <a:latin typeface="Times New Roman"/>
                <a:cs typeface="Times New Roman"/>
              </a:rPr>
              <a:t>차원 행렬을 </a:t>
            </a:r>
            <a:r>
              <a:rPr lang="en-US" altLang="ko-KR" b="1">
                <a:solidFill>
                  <a:srgbClr val="0070C0"/>
                </a:solidFill>
                <a:latin typeface="Times New Roman"/>
                <a:cs typeface="Times New Roman"/>
              </a:rPr>
              <a:t>tensor</a:t>
            </a:r>
            <a:r>
              <a:rPr lang="ko-KR" altLang="en-US">
                <a:latin typeface="Times New Roman"/>
                <a:cs typeface="Times New Roman"/>
              </a:rPr>
              <a:t>라고 함</a:t>
            </a:r>
            <a:endParaRPr lang="en-US" altLang="ko-KR" dirty="0">
              <a:latin typeface="Times New Roman"/>
              <a:cs typeface="Times New Roman"/>
            </a:endParaRPr>
          </a:p>
          <a:p>
            <a:r>
              <a:rPr lang="en-US" altLang="ko-KR" b="1">
                <a:solidFill>
                  <a:srgbClr val="0070C0"/>
                </a:solidFill>
                <a:latin typeface="Times New Roman"/>
                <a:cs typeface="Times New Roman"/>
              </a:rPr>
              <a:t>0</a:t>
            </a:r>
            <a:r>
              <a:rPr lang="ko-KR" altLang="en-US" b="1">
                <a:solidFill>
                  <a:srgbClr val="0070C0"/>
                </a:solidFill>
                <a:latin typeface="Times New Roman"/>
                <a:cs typeface="Times New Roman"/>
              </a:rPr>
              <a:t>차원 텐서</a:t>
            </a:r>
            <a:r>
              <a:rPr lang="en-US" altLang="ko-KR" b="1">
                <a:solidFill>
                  <a:srgbClr val="0070C0"/>
                </a:solidFill>
                <a:latin typeface="Times New Roman"/>
                <a:cs typeface="Times New Roman"/>
              </a:rPr>
              <a:t>: </a:t>
            </a:r>
            <a:r>
              <a:rPr lang="ko-KR" altLang="en-US">
                <a:latin typeface="Times New Roman"/>
                <a:cs typeface="Times New Roman"/>
              </a:rPr>
              <a:t>하나의 실수값으로 이루어진 데이터</a:t>
            </a:r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altLang="ko-KR">
              <a:latin typeface="Times New Roman"/>
              <a:cs typeface="Times New Roman"/>
            </a:endParaRPr>
          </a:p>
          <a:p>
            <a:r>
              <a:rPr lang="en-US" altLang="ko-KR" b="1">
                <a:solidFill>
                  <a:srgbClr val="0070C0"/>
                </a:solidFill>
                <a:latin typeface="Times New Roman"/>
                <a:cs typeface="Times New Roman"/>
              </a:rPr>
              <a:t>1</a:t>
            </a:r>
            <a:r>
              <a:rPr lang="ko-KR" altLang="en-US" b="1">
                <a:solidFill>
                  <a:srgbClr val="0070C0"/>
                </a:solidFill>
                <a:latin typeface="Times New Roman"/>
                <a:cs typeface="Times New Roman"/>
              </a:rPr>
              <a:t>차원 텐서</a:t>
            </a:r>
            <a:r>
              <a:rPr lang="en-US" altLang="ko-KR" b="1">
                <a:solidFill>
                  <a:srgbClr val="0070C0"/>
                </a:solidFill>
                <a:latin typeface="Times New Roman"/>
                <a:cs typeface="Times New Roman"/>
              </a:rPr>
              <a:t>: </a:t>
            </a:r>
            <a:r>
              <a:rPr lang="ko-KR" altLang="en-US">
                <a:latin typeface="Times New Roman"/>
                <a:cs typeface="Times New Roman"/>
              </a:rPr>
              <a:t>벡터 데이터</a:t>
            </a:r>
            <a:endParaRPr lang="en-US" altLang="ko-KR">
              <a:latin typeface="Times New Roman"/>
              <a:cs typeface="Times New Roman"/>
            </a:endParaRP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827584" y="2276872"/>
            <a:ext cx="7632848" cy="10838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np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d=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</a:t>
            </a:r>
            <a:r>
              <a:rPr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(5) </a:t>
            </a:r>
          </a:p>
          <a:p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d.ndim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차원수 출력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d.shape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텐서의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크기 출력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584" y="3497252"/>
            <a:ext cx="7632848" cy="531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() #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크기가 없음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4509120"/>
            <a:ext cx="7632848" cy="86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d=np.</a:t>
            </a:r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([1, 2, 3, 4]) </a:t>
            </a:r>
          </a:p>
          <a:p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(d.ndim) </a:t>
            </a:r>
          </a:p>
          <a:p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(d.shape)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5589240"/>
            <a:ext cx="7632848" cy="531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(4,)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22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벡터와 행렬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6552728" cy="1584176"/>
          </a:xfrm>
        </p:spPr>
        <p:txBody>
          <a:bodyPr/>
          <a:lstStyle/>
          <a:p>
            <a:r>
              <a:rPr lang="en-US" altLang="ko-KR" b="1">
                <a:solidFill>
                  <a:srgbClr val="0070C0"/>
                </a:solidFill>
                <a:latin typeface="Times New Roman"/>
                <a:cs typeface="Times New Roman"/>
              </a:rPr>
              <a:t>2</a:t>
            </a:r>
            <a:r>
              <a:rPr lang="ko-KR" altLang="en-US" b="1">
                <a:solidFill>
                  <a:srgbClr val="0070C0"/>
                </a:solidFill>
                <a:latin typeface="Times New Roman"/>
                <a:cs typeface="Times New Roman"/>
              </a:rPr>
              <a:t>차원 텐서</a:t>
            </a:r>
            <a:r>
              <a:rPr lang="en-US" altLang="ko-KR" b="1">
                <a:solidFill>
                  <a:srgbClr val="0070C0"/>
                </a:solidFill>
                <a:latin typeface="Times New Roman"/>
                <a:cs typeface="Times New Roman"/>
              </a:rPr>
              <a:t>: </a:t>
            </a:r>
            <a:r>
              <a:rPr lang="ko-KR" altLang="en-US">
                <a:latin typeface="Times New Roman"/>
                <a:cs typeface="Times New Roman"/>
              </a:rPr>
              <a:t>행과 열이 존재하는 데이터 배열</a:t>
            </a:r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altLang="ko-KR">
              <a:latin typeface="Times New Roman"/>
              <a:cs typeface="Times New Roman"/>
            </a:endParaRPr>
          </a:p>
          <a:p>
            <a:r>
              <a:rPr lang="en-US" altLang="ko-KR" b="1">
                <a:solidFill>
                  <a:srgbClr val="0070C0"/>
                </a:solidFill>
                <a:latin typeface="Times New Roman"/>
                <a:cs typeface="Times New Roman"/>
              </a:rPr>
              <a:t>3</a:t>
            </a:r>
            <a:r>
              <a:rPr lang="ko-KR" altLang="en-US" b="1">
                <a:solidFill>
                  <a:srgbClr val="0070C0"/>
                </a:solidFill>
                <a:latin typeface="Times New Roman"/>
                <a:cs typeface="Times New Roman"/>
              </a:rPr>
              <a:t>차원 텐서</a:t>
            </a:r>
            <a:r>
              <a:rPr lang="en-US" altLang="ko-KR" b="1">
                <a:solidFill>
                  <a:srgbClr val="0070C0"/>
                </a:solidFill>
                <a:latin typeface="Times New Roman"/>
                <a:cs typeface="Times New Roman"/>
              </a:rPr>
              <a:t>: </a:t>
            </a:r>
            <a:r>
              <a:rPr lang="en-US" altLang="ko-KR">
                <a:latin typeface="Times New Roman"/>
                <a:cs typeface="Times New Roman"/>
              </a:rPr>
              <a:t>3</a:t>
            </a:r>
            <a:r>
              <a:rPr lang="ko-KR" altLang="en-US">
                <a:latin typeface="Times New Roman"/>
                <a:cs typeface="Times New Roman"/>
              </a:rPr>
              <a:t>차원 배열</a:t>
            </a:r>
            <a:endParaRPr lang="en-US" altLang="ko-KR">
              <a:latin typeface="Times New Roman"/>
              <a:cs typeface="Times New Roman"/>
            </a:endParaRP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827584" y="1484784"/>
            <a:ext cx="7632848" cy="86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d=np.</a:t>
            </a:r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([[1, 2, 3, 4], [5, 6, 7, 8], [9, 10, 11, 12]]) </a:t>
            </a:r>
          </a:p>
          <a:p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(d.ndim) </a:t>
            </a:r>
          </a:p>
          <a:p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(d.shape)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2564904"/>
            <a:ext cx="7632848" cy="531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(3, 4)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3833664"/>
            <a:ext cx="7632848" cy="1152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200">
                <a:latin typeface="Courier New" panose="02070309020205020404" pitchFamily="49" charset="0"/>
                <a:cs typeface="Courier New" panose="02070309020205020404" pitchFamily="49" charset="0"/>
              </a:rPr>
              <a:t>d=np.</a:t>
            </a:r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200">
                <a:latin typeface="Courier New" panose="02070309020205020404" pitchFamily="49" charset="0"/>
                <a:cs typeface="Courier New" panose="02070309020205020404" pitchFamily="49" charset="0"/>
              </a:rPr>
              <a:t>([ </a:t>
            </a:r>
          </a:p>
          <a:p>
            <a:r>
              <a:rPr lang="en-US" altLang="ko-KR" sz="1200">
                <a:latin typeface="Courier New" panose="02070309020205020404" pitchFamily="49" charset="0"/>
                <a:cs typeface="Courier New" panose="02070309020205020404" pitchFamily="49" charset="0"/>
              </a:rPr>
              <a:t>	[[1, 2, 3, 4, 5], [6, 7, 8, 9, 10], [10, 11, 12, 13, 14]], </a:t>
            </a:r>
          </a:p>
          <a:p>
            <a:r>
              <a:rPr lang="en-US" altLang="ko-KR" sz="1200">
                <a:latin typeface="Courier New" panose="02070309020205020404" pitchFamily="49" charset="0"/>
                <a:cs typeface="Courier New" panose="02070309020205020404" pitchFamily="49" charset="0"/>
              </a:rPr>
              <a:t>	[[15, 16, 17, 18, 19], [19, 20, 21, 22, 23], [23, 24, 25, 26, 27]] </a:t>
            </a:r>
          </a:p>
          <a:p>
            <a:r>
              <a:rPr lang="en-US" altLang="ko-KR" sz="1200">
                <a:latin typeface="Courier New" panose="02070309020205020404" pitchFamily="49" charset="0"/>
                <a:cs typeface="Courier New" panose="02070309020205020404" pitchFamily="49" charset="0"/>
              </a:rPr>
              <a:t>	]) 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200">
                <a:latin typeface="Courier New" panose="02070309020205020404" pitchFamily="49" charset="0"/>
                <a:cs typeface="Courier New" panose="02070309020205020404" pitchFamily="49" charset="0"/>
              </a:rPr>
              <a:t>(d.ndim) 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200">
                <a:latin typeface="Courier New" panose="02070309020205020404" pitchFamily="49" charset="0"/>
                <a:cs typeface="Courier New" panose="02070309020205020404" pitchFamily="49" charset="0"/>
              </a:rPr>
              <a:t>(d.shape)</a:t>
            </a: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5201816"/>
            <a:ext cx="7632848" cy="531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(2, 3, 5)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296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문서를 </a:t>
            </a:r>
            <a:r>
              <a:rPr lang="en-US" altLang="ko-KR"/>
              <a:t>3D </a:t>
            </a:r>
            <a:r>
              <a:rPr lang="ko-KR" altLang="en-US"/>
              <a:t>텐서로 나타내는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6552728" cy="1584176"/>
          </a:xfrm>
        </p:spPr>
        <p:txBody>
          <a:bodyPr/>
          <a:lstStyle/>
          <a:p>
            <a:r>
              <a:rPr lang="ko-KR" altLang="en-US">
                <a:latin typeface="Times New Roman"/>
                <a:cs typeface="Times New Roman"/>
              </a:rPr>
              <a:t>세 개의 문서가 있다고 가정</a:t>
            </a:r>
            <a:endParaRPr lang="en-US" altLang="ko-KR">
              <a:latin typeface="Times New Roman"/>
              <a:cs typeface="Times New Roman"/>
            </a:endParaRPr>
          </a:p>
          <a:p>
            <a:pPr marL="444500" indent="-177800">
              <a:buFont typeface="Arial" panose="020B0604020202020204" pitchFamily="34" charset="0"/>
              <a:buChar char="̶"/>
            </a:pPr>
            <a:r>
              <a:rPr lang="ko-KR" altLang="en-US" sz="1600"/>
              <a:t>문서</a:t>
            </a:r>
            <a:r>
              <a:rPr lang="en-US" altLang="ko-KR" sz="1600"/>
              <a:t>1 : I like NLP</a:t>
            </a:r>
          </a:p>
          <a:p>
            <a:pPr marL="444500" indent="-177800">
              <a:buFont typeface="Arial" panose="020B0604020202020204" pitchFamily="34" charset="0"/>
              <a:buChar char="̶"/>
            </a:pPr>
            <a:r>
              <a:rPr lang="ko-KR" altLang="en-US" sz="1600"/>
              <a:t>문서</a:t>
            </a:r>
            <a:r>
              <a:rPr lang="en-US" altLang="ko-KR" sz="1600"/>
              <a:t>2 : I like DL</a:t>
            </a:r>
          </a:p>
          <a:p>
            <a:pPr marL="444500" indent="-177800">
              <a:buFont typeface="Arial" panose="020B0604020202020204" pitchFamily="34" charset="0"/>
              <a:buChar char="̶"/>
            </a:pPr>
            <a:r>
              <a:rPr lang="ko-KR" altLang="en-US" sz="1600"/>
              <a:t>문서</a:t>
            </a:r>
            <a:r>
              <a:rPr lang="en-US" altLang="ko-KR" sz="1600"/>
              <a:t>3 : DL is AI</a:t>
            </a:r>
          </a:p>
          <a:p>
            <a:r>
              <a:rPr lang="ko-KR" altLang="en-US">
                <a:latin typeface="Times New Roman"/>
                <a:cs typeface="Times New Roman"/>
              </a:rPr>
              <a:t>각 단어를 </a:t>
            </a:r>
            <a:r>
              <a:rPr lang="en-US" altLang="ko-KR">
                <a:latin typeface="Times New Roman"/>
                <a:cs typeface="Times New Roman"/>
              </a:rPr>
              <a:t>one-hot vector</a:t>
            </a:r>
            <a:r>
              <a:rPr lang="ko-KR" altLang="en-US">
                <a:latin typeface="Times New Roman"/>
                <a:cs typeface="Times New Roman"/>
              </a:rPr>
              <a:t>로 표현한다고 가정</a:t>
            </a:r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altLang="ko-KR">
              <a:latin typeface="Times New Roman"/>
              <a:cs typeface="Times New Roman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267745" y="3068960"/>
          <a:ext cx="2304255" cy="2560320"/>
        </p:xfrm>
        <a:graphic>
          <a:graphicData uri="http://schemas.openxmlformats.org/drawingml/2006/table">
            <a:tbl>
              <a:tblPr/>
              <a:tblGrid>
                <a:gridCol w="792087">
                  <a:extLst>
                    <a:ext uri="{9D8B030D-6E8A-4147-A177-3AD203B41FA5}">
                      <a16:colId xmlns:a16="http://schemas.microsoft.com/office/drawing/2014/main" val="294627661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49682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effectLst/>
                          <a:latin typeface="+mn-ea"/>
                          <a:ea typeface="+mn-ea"/>
                        </a:rPr>
                        <a:t>단어</a:t>
                      </a:r>
                    </a:p>
                  </a:txBody>
                  <a:tcPr marL="114300" marR="114300" marT="76200" marB="76200" anchor="ctr">
                    <a:lnL>
                      <a:noFill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  <a:latin typeface="+mn-ea"/>
                          <a:ea typeface="+mn-ea"/>
                        </a:rPr>
                        <a:t>One-hot vector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56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I</a:t>
                      </a:r>
                    </a:p>
                  </a:txBody>
                  <a:tcPr marL="114300" marR="114300" marT="76200" marB="76200" anchor="ctr">
                    <a:lnL>
                      <a:noFill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[1 0 0 0 0 0]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503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like</a:t>
                      </a:r>
                    </a:p>
                  </a:txBody>
                  <a:tcPr marL="114300" marR="114300" marT="76200" marB="76200" anchor="ctr">
                    <a:lnL>
                      <a:noFill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[0 1 0 0 0 0]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71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NLP</a:t>
                      </a:r>
                    </a:p>
                  </a:txBody>
                  <a:tcPr marL="114300" marR="114300" marT="76200" marB="76200" anchor="ctr">
                    <a:lnL>
                      <a:noFill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[0 0 1 0 0 0]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038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DL</a:t>
                      </a:r>
                    </a:p>
                  </a:txBody>
                  <a:tcPr marL="114300" marR="114300" marT="76200" marB="76200" anchor="ctr">
                    <a:lnL>
                      <a:noFill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[0 0 0 1 0 0]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950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is</a:t>
                      </a:r>
                    </a:p>
                  </a:txBody>
                  <a:tcPr marL="114300" marR="114300" marT="76200" marB="76200" anchor="ctr">
                    <a:lnL>
                      <a:noFill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[0 0 0 0 1 0]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AI</a:t>
                      </a:r>
                    </a:p>
                  </a:txBody>
                  <a:tcPr marL="114300" marR="114300" marT="76200" marB="76200" anchor="ctr">
                    <a:lnL>
                      <a:noFill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[0 0 0 0 0 1]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494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834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문서를 </a:t>
            </a:r>
            <a:r>
              <a:rPr lang="en-US" altLang="ko-KR"/>
              <a:t>3D </a:t>
            </a:r>
            <a:r>
              <a:rPr lang="ko-KR" altLang="en-US"/>
              <a:t>텐서로 나타내는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064896" cy="1584176"/>
          </a:xfrm>
        </p:spPr>
        <p:txBody>
          <a:bodyPr/>
          <a:lstStyle/>
          <a:p>
            <a:r>
              <a:rPr lang="ko-KR" altLang="en-US">
                <a:latin typeface="Times New Roman"/>
                <a:cs typeface="Times New Roman"/>
              </a:rPr>
              <a:t>각 문서를 단어 벡터로 표현하면 데이터가 </a:t>
            </a:r>
            <a:r>
              <a:rPr lang="en-US" altLang="ko-KR">
                <a:latin typeface="Times New Roman"/>
                <a:cs typeface="Times New Roman"/>
              </a:rPr>
              <a:t>(3,3,6) </a:t>
            </a:r>
            <a:r>
              <a:rPr lang="ko-KR" altLang="en-US">
                <a:latin typeface="Times New Roman"/>
                <a:cs typeface="Times New Roman"/>
              </a:rPr>
              <a:t>크기의 </a:t>
            </a:r>
            <a:r>
              <a:rPr lang="en-US" altLang="ko-KR">
                <a:latin typeface="Times New Roman"/>
                <a:cs typeface="Times New Roman"/>
              </a:rPr>
              <a:t>3D </a:t>
            </a:r>
            <a:r>
              <a:rPr lang="ko-KR" altLang="en-US">
                <a:latin typeface="Times New Roman"/>
                <a:cs typeface="Times New Roman"/>
              </a:rPr>
              <a:t>텐서가 됨</a:t>
            </a:r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pPr marL="541338" indent="0">
              <a:buNone/>
            </a:pPr>
            <a:r>
              <a:rPr lang="en-US" altLang="ko-KR" sz="1600"/>
              <a:t>[[[1, 0, 0, 0, 0, 0], [0, 1, 0, 0, 0, 0], [0, 0, 1, 0, 0, 0]],</a:t>
            </a:r>
            <a:br>
              <a:rPr lang="ko-KR" altLang="en-US" sz="1600"/>
            </a:br>
            <a:r>
              <a:rPr lang="en-US" altLang="ko-KR" sz="1600"/>
              <a:t>[[1, 0, 0, 0, 0, 0], [0, 1, 0, 0, 0, 0], [0, 0, 0, 1, 0, 0]],</a:t>
            </a:r>
            <a:br>
              <a:rPr lang="ko-KR" altLang="en-US" sz="1600"/>
            </a:br>
            <a:r>
              <a:rPr lang="en-US" altLang="ko-KR" sz="1600"/>
              <a:t>[[0, 0, 0, 1, 0, 0], [0, 0, 0, 0, 1, 0], [0, 0, 0, 0, 0, 1]]]</a:t>
            </a:r>
            <a:endParaRPr lang="en-US" altLang="ko-KR" sz="1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342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벡터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7920880" cy="1584176"/>
          </a:xfrm>
        </p:spPr>
        <p:txBody>
          <a:bodyPr/>
          <a:lstStyle/>
          <a:p>
            <a:r>
              <a:rPr lang="en-US" altLang="ko-KR">
                <a:latin typeface="Times New Roman"/>
                <a:cs typeface="Times New Roman"/>
              </a:rPr>
              <a:t>numpy</a:t>
            </a:r>
            <a:r>
              <a:rPr lang="ko-KR" altLang="en-US">
                <a:latin typeface="Times New Roman"/>
                <a:cs typeface="Times New Roman"/>
              </a:rPr>
              <a:t>와 </a:t>
            </a:r>
            <a:r>
              <a:rPr lang="en-US" altLang="ko-KR">
                <a:latin typeface="Times New Roman"/>
                <a:cs typeface="Times New Roman"/>
              </a:rPr>
              <a:t>Tensorflow</a:t>
            </a:r>
            <a:r>
              <a:rPr lang="ko-KR" altLang="en-US">
                <a:latin typeface="Times New Roman"/>
                <a:cs typeface="Times New Roman"/>
              </a:rPr>
              <a:t>에서는 벡터</a:t>
            </a:r>
            <a:r>
              <a:rPr lang="en-US" altLang="ko-KR">
                <a:latin typeface="Times New Roman"/>
                <a:cs typeface="Times New Roman"/>
              </a:rPr>
              <a:t>/</a:t>
            </a:r>
            <a:r>
              <a:rPr lang="ko-KR" altLang="en-US">
                <a:latin typeface="Times New Roman"/>
                <a:cs typeface="Times New Roman"/>
              </a:rPr>
              <a:t>행렬 연산을 바로 수행할 수 있음</a:t>
            </a:r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altLang="ko-KR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altLang="ko-KR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484784"/>
            <a:ext cx="7632848" cy="129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 numpy </a:t>
            </a:r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a = np.</a:t>
            </a:r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([8, 4, 5]) 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b = np.</a:t>
            </a:r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([1, 2, 3]) </a:t>
            </a:r>
          </a:p>
          <a:p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(a+b) </a:t>
            </a:r>
          </a:p>
          <a:p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(a-b)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2825552"/>
            <a:ext cx="7632848" cy="531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400"/>
              <a:t>[9</a:t>
            </a:r>
            <a:r>
              <a:rPr lang="ko-KR" altLang="en-US" sz="1400"/>
              <a:t> </a:t>
            </a:r>
            <a:r>
              <a:rPr lang="en-US" altLang="ko-KR" sz="1400"/>
              <a:t>6</a:t>
            </a:r>
            <a:r>
              <a:rPr lang="ko-KR" altLang="en-US" sz="1400"/>
              <a:t> </a:t>
            </a:r>
            <a:r>
              <a:rPr lang="en-US" altLang="ko-KR" sz="1400"/>
              <a:t>8] </a:t>
            </a:r>
          </a:p>
          <a:p>
            <a:r>
              <a:rPr lang="en-US" altLang="ko-KR" sz="1400"/>
              <a:t>[7</a:t>
            </a:r>
            <a:r>
              <a:rPr lang="ko-KR" altLang="en-US" sz="1400"/>
              <a:t> </a:t>
            </a:r>
            <a:r>
              <a:rPr lang="en-US" altLang="ko-KR" sz="1400"/>
              <a:t>2</a:t>
            </a:r>
            <a:r>
              <a:rPr lang="ko-KR" altLang="en-US" sz="1400"/>
              <a:t> </a:t>
            </a:r>
            <a:r>
              <a:rPr lang="en-US" altLang="ko-KR" sz="1400"/>
              <a:t>2]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8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306023"/>
            <a:ext cx="8287262" cy="54868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Deep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496944" cy="5472608"/>
          </a:xfrm>
        </p:spPr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  <a:cs typeface="Times New Roman"/>
              </a:rPr>
              <a:t>Shallow neural network:</a:t>
            </a:r>
            <a:r>
              <a:rPr lang="en-US" altLang="ko-KR" dirty="0">
                <a:cs typeface="Times New Roman"/>
              </a:rPr>
              <a:t> </a:t>
            </a:r>
            <a:r>
              <a:rPr lang="ko-KR" altLang="en-US" dirty="0" err="1">
                <a:latin typeface="Times New Roman"/>
                <a:cs typeface="Times New Roman"/>
              </a:rPr>
              <a:t>은닉층</a:t>
            </a:r>
            <a:r>
              <a:rPr lang="en-US" altLang="ko-KR" dirty="0">
                <a:latin typeface="Times New Roman"/>
                <a:cs typeface="Times New Roman"/>
              </a:rPr>
              <a:t>(hidden layer)</a:t>
            </a:r>
            <a:r>
              <a:rPr lang="ko-KR" altLang="en-US" dirty="0">
                <a:latin typeface="Times New Roman"/>
                <a:cs typeface="Times New Roman"/>
              </a:rPr>
              <a:t>의 개수가 하나인 신경망</a:t>
            </a:r>
            <a:endParaRPr lang="en-US" altLang="ko-KR" dirty="0">
              <a:latin typeface="Times New Roman"/>
              <a:cs typeface="Times New Roman"/>
            </a:endParaRPr>
          </a:p>
          <a:p>
            <a:pPr lvl="1"/>
            <a:r>
              <a:rPr lang="ko-KR" altLang="en-US" dirty="0">
                <a:latin typeface="Times New Roman"/>
                <a:cs typeface="Times New Roman"/>
              </a:rPr>
              <a:t>비교적 용이하게 학습시킬 수 있으나 층이 </a:t>
            </a:r>
            <a:r>
              <a:rPr lang="ko-KR" altLang="en-US" dirty="0" err="1">
                <a:latin typeface="Times New Roman"/>
                <a:cs typeface="Times New Roman"/>
              </a:rPr>
              <a:t>얇아서</a:t>
            </a:r>
            <a:r>
              <a:rPr lang="ko-KR" altLang="en-US" dirty="0">
                <a:latin typeface="Times New Roman"/>
                <a:cs typeface="Times New Roman"/>
              </a:rPr>
              <a:t> 수행할 수 있는 기능이 제한적임</a:t>
            </a:r>
            <a:endParaRPr lang="en-US" altLang="ko-KR" dirty="0">
              <a:latin typeface="Times New Roman"/>
              <a:cs typeface="Times New Roman"/>
            </a:endParaRPr>
          </a:p>
          <a:p>
            <a:pPr lvl="1"/>
            <a:endParaRPr lang="en-US" altLang="ko-KR" dirty="0">
              <a:latin typeface="Times New Roman"/>
              <a:cs typeface="Times New Roman"/>
            </a:endParaRPr>
          </a:p>
          <a:p>
            <a:pPr lvl="1"/>
            <a:endParaRPr lang="en-US" altLang="ko-KR" dirty="0">
              <a:latin typeface="Times New Roman"/>
              <a:cs typeface="Times New Roman"/>
            </a:endParaRPr>
          </a:p>
          <a:p>
            <a:pPr lvl="1"/>
            <a:endParaRPr lang="en-US" altLang="ko-KR" dirty="0">
              <a:latin typeface="Times New Roman"/>
              <a:cs typeface="Times New Roman"/>
            </a:endParaRPr>
          </a:p>
          <a:p>
            <a:pPr lvl="1"/>
            <a:endParaRPr lang="en-US" altLang="ko-KR" dirty="0">
              <a:latin typeface="Times New Roman"/>
              <a:cs typeface="Times New Roman"/>
            </a:endParaRPr>
          </a:p>
          <a:p>
            <a:pPr lvl="1"/>
            <a:endParaRPr lang="en-US" altLang="ko-KR" dirty="0">
              <a:latin typeface="Times New Roman"/>
              <a:cs typeface="Times New Roman"/>
            </a:endParaRPr>
          </a:p>
          <a:p>
            <a:pPr lvl="1"/>
            <a:endParaRPr lang="en-US" altLang="ko-KR" dirty="0">
              <a:latin typeface="Times New Roman"/>
              <a:cs typeface="Times New Roman"/>
            </a:endParaRPr>
          </a:p>
          <a:p>
            <a:pPr lvl="1"/>
            <a:endParaRPr lang="en-US" altLang="ko-KR" dirty="0">
              <a:latin typeface="Times New Roman"/>
              <a:cs typeface="Times New Roman"/>
            </a:endParaRPr>
          </a:p>
          <a:p>
            <a:pPr marL="266700" lvl="1" indent="0">
              <a:buNone/>
            </a:pPr>
            <a:endParaRPr lang="en-US" altLang="ko-KR" dirty="0">
              <a:latin typeface="Times New Roman"/>
              <a:cs typeface="Times New Roman"/>
            </a:endParaRPr>
          </a:p>
          <a:p>
            <a:r>
              <a:rPr lang="en-US" altLang="ko-KR" b="1" dirty="0">
                <a:solidFill>
                  <a:srgbClr val="0070C0"/>
                </a:solidFill>
                <a:cs typeface="Times New Roman"/>
              </a:rPr>
              <a:t>Deep neural network: </a:t>
            </a:r>
            <a:r>
              <a:rPr lang="ko-KR" altLang="en-US" dirty="0">
                <a:latin typeface="Times New Roman"/>
                <a:cs typeface="Times New Roman"/>
              </a:rPr>
              <a:t>은닉층의 개수가 두 개 이상인 신경망</a:t>
            </a:r>
            <a:endParaRPr lang="en-US" altLang="ko-KR" dirty="0">
              <a:latin typeface="Times New Roman"/>
              <a:cs typeface="Times New Roman"/>
            </a:endParaRPr>
          </a:p>
          <a:p>
            <a:pPr lvl="1"/>
            <a:r>
              <a:rPr lang="ko-KR" altLang="en-US" dirty="0">
                <a:latin typeface="Times New Roman"/>
                <a:cs typeface="Times New Roman"/>
              </a:rPr>
              <a:t>보다 복잡한 기능을 수행할 수 있음</a:t>
            </a:r>
            <a:endParaRPr lang="en-US" altLang="ko-KR" dirty="0">
              <a:latin typeface="Times New Roman"/>
              <a:cs typeface="Times New Roman"/>
            </a:endParaRPr>
          </a:p>
          <a:p>
            <a:pPr lvl="1"/>
            <a:r>
              <a:rPr lang="en-US" altLang="ko-KR" dirty="0">
                <a:latin typeface="Times New Roman"/>
                <a:cs typeface="Times New Roman"/>
              </a:rPr>
              <a:t>2000</a:t>
            </a:r>
            <a:r>
              <a:rPr lang="ko-KR" altLang="en-US" dirty="0">
                <a:latin typeface="Times New Roman"/>
                <a:cs typeface="Times New Roman"/>
              </a:rPr>
              <a:t>년대 초반까지는 </a:t>
            </a:r>
            <a:r>
              <a:rPr lang="en-US" altLang="ko-KR" dirty="0">
                <a:latin typeface="Times New Roman"/>
                <a:cs typeface="Times New Roman"/>
              </a:rPr>
              <a:t>vanishing gradient</a:t>
            </a:r>
            <a:r>
              <a:rPr lang="ko-KR" altLang="en-US" dirty="0">
                <a:latin typeface="Times New Roman"/>
                <a:cs typeface="Times New Roman"/>
              </a:rPr>
              <a:t>와 같은 문제로 인해 </a:t>
            </a:r>
            <a:r>
              <a:rPr lang="en-US" altLang="ko-KR" dirty="0">
                <a:latin typeface="Times New Roman"/>
                <a:cs typeface="Times New Roman"/>
              </a:rPr>
              <a:t>deep network</a:t>
            </a:r>
            <a:r>
              <a:rPr lang="ko-KR" altLang="en-US" dirty="0">
                <a:latin typeface="Times New Roman"/>
                <a:cs typeface="Times New Roman"/>
              </a:rPr>
              <a:t>을 제대로 학습시키지 못했음</a:t>
            </a:r>
            <a:endParaRPr lang="en-US" altLang="ko-KR" dirty="0">
              <a:latin typeface="Times New Roman"/>
              <a:cs typeface="Times New Roman"/>
            </a:endParaRPr>
          </a:p>
          <a:p>
            <a:pPr lvl="1"/>
            <a:r>
              <a:rPr lang="ko-KR" altLang="en-US" dirty="0">
                <a:latin typeface="Times New Roman"/>
                <a:cs typeface="Times New Roman"/>
              </a:rPr>
              <a:t>학습시키는 기법이 향상되면서 신경망의 실용성이 커지고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CE9AF-6EBF-4AF6-94A7-3608190E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16832"/>
            <a:ext cx="6156176" cy="23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62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행렬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7920880" cy="1584176"/>
          </a:xfrm>
        </p:spPr>
        <p:txBody>
          <a:bodyPr/>
          <a:lstStyle/>
          <a:p>
            <a:r>
              <a:rPr lang="ko-KR" altLang="en-US">
                <a:latin typeface="Times New Roman"/>
                <a:cs typeface="Times New Roman"/>
              </a:rPr>
              <a:t>행렬 계산 사례</a:t>
            </a:r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484784"/>
            <a:ext cx="7632848" cy="129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np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</a:t>
            </a:r>
            <a:r>
              <a:rPr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([[10, 20, 30, 40], [50, 60, 70, 80]])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</a:t>
            </a:r>
            <a:r>
              <a:rPr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([[5, 6, 7, 8],[1, 2, 3, 4]]) </a:t>
            </a:r>
          </a:p>
          <a:p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(a-b)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2924944"/>
            <a:ext cx="7632848" cy="100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[[15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37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48]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 [51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62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73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84]] 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[[ 5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32]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 [49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58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76]]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5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벡터의 내적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484784"/>
            <a:ext cx="7632848" cy="72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a = np.</a:t>
            </a:r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([1, 2, 3]) 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b = np.</a:t>
            </a:r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([4, 5, 6]) </a:t>
            </a:r>
          </a:p>
          <a:p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(np.dot(a,b))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2420888"/>
            <a:ext cx="7632848" cy="288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844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7920880" cy="1584176"/>
          </a:xfrm>
        </p:spPr>
        <p:txBody>
          <a:bodyPr/>
          <a:lstStyle/>
          <a:p>
            <a:r>
              <a:rPr lang="en-US" altLang="ko-KR">
                <a:latin typeface="Times New Roman"/>
                <a:cs typeface="Times New Roman"/>
              </a:rPr>
              <a:t>matmul </a:t>
            </a:r>
            <a:r>
              <a:rPr lang="ko-KR" altLang="en-US">
                <a:latin typeface="Times New Roman"/>
                <a:cs typeface="Times New Roman"/>
              </a:rPr>
              <a:t>함수는 행렬에서 같은 자리의 원소들끼리 곱한 결과를 출력</a:t>
            </a:r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  <a:p>
            <a:endParaRPr lang="en-US" altLang="ko-KR">
              <a:latin typeface="Times New Roman"/>
              <a:cs typeface="Times New Roman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행렬 원소간 곱셈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484784"/>
            <a:ext cx="7632848" cy="100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import numpy </a:t>
            </a:r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 np 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a = np.</a:t>
            </a:r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([[1, 3],[2, 4]]) 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b = np.</a:t>
            </a:r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([[5, 7],[6, 8]]) </a:t>
            </a:r>
          </a:p>
          <a:p>
            <a:r>
              <a:rPr lang="en-US" altLang="ko-KR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(np.matmul(a,b))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2808792"/>
            <a:ext cx="7632848" cy="476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[[23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31]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 [34</a:t>
            </a:r>
            <a:r>
              <a:rPr lang="ko-KR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46]]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41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소프트맥스 출력 함수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467544" y="908720"/>
                <a:ext cx="8424936" cy="2304256"/>
              </a:xfrm>
            </p:spPr>
            <p:txBody>
              <a:bodyPr/>
              <a:lstStyle/>
              <a:p>
                <a:r>
                  <a:rPr lang="ko-KR" altLang="en-US">
                    <a:latin typeface="Times New Roman"/>
                    <a:cs typeface="Times New Roman"/>
                  </a:rPr>
                  <a:t>출력 원소의 숫자가 </a:t>
                </a:r>
                <a:r>
                  <a:rPr lang="en-US" altLang="ko-KR">
                    <a:latin typeface="Times New Roman"/>
                    <a:cs typeface="Times New Roman"/>
                  </a:rPr>
                  <a:t>3</a:t>
                </a:r>
                <a:r>
                  <a:rPr lang="ko-KR" altLang="en-US">
                    <a:latin typeface="Times New Roman"/>
                    <a:cs typeface="Times New Roman"/>
                  </a:rPr>
                  <a:t>개 이상일 때 각 원소에 대한 확률을 소프트맥스로 표현할 수 있음</a:t>
                </a:r>
                <a:endParaRPr lang="en-US" altLang="ko-KR">
                  <a:latin typeface="Times New Roman"/>
                  <a:cs typeface="Times New Roman"/>
                </a:endParaRPr>
              </a:p>
              <a:p>
                <a:r>
                  <a:rPr lang="ko-KR" altLang="en-US">
                    <a:latin typeface="Times New Roman"/>
                    <a:cs typeface="Times New Roman"/>
                  </a:rPr>
                  <a:t>출력 가짓수가 </a:t>
                </a:r>
                <a:r>
                  <a:rPr lang="en-US" altLang="ko-KR">
                    <a:latin typeface="Times New Roman"/>
                    <a:cs typeface="Times New Roman"/>
                  </a:rPr>
                  <a:t>3</a:t>
                </a:r>
                <a:r>
                  <a:rPr lang="ko-KR" altLang="en-US">
                    <a:latin typeface="Times New Roman"/>
                    <a:cs typeface="Times New Roman"/>
                  </a:rPr>
                  <a:t>개 일 때의 사례</a:t>
                </a:r>
                <a:endParaRPr lang="en-US" altLang="ko-KR" dirty="0">
                  <a:latin typeface="Times New Roman"/>
                  <a:cs typeface="Times New Roman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Times New Roman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𝑧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3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cs typeface="Times New Roman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cs typeface="Times New Roman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cs typeface="Times New Roman"/>
                                              </a:rPr>
                                              <m:t>𝑧𝑗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3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cs typeface="Times New Roman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cs typeface="Times New Roman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cs typeface="Times New Roman"/>
                                              </a:rPr>
                                              <m:t>𝑧𝑗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3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cs typeface="Times New Roman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cs typeface="Times New Roman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cs typeface="Times New Roman"/>
                                              </a:rPr>
                                              <m:t>𝑧𝑗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67544" y="908720"/>
                <a:ext cx="8424936" cy="2304256"/>
              </a:xfrm>
              <a:blipFill>
                <a:blip r:embed="rId2"/>
                <a:stretch>
                  <a:fillRect l="-651" r="-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181660"/>
            <a:ext cx="6416301" cy="20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06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소프트맥스 오차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424936" cy="2304256"/>
          </a:xfrm>
        </p:spPr>
        <p:txBody>
          <a:bodyPr/>
          <a:lstStyle/>
          <a:p>
            <a:r>
              <a:rPr lang="ko-KR" altLang="en-US">
                <a:latin typeface="Times New Roman"/>
                <a:cs typeface="Times New Roman"/>
              </a:rPr>
              <a:t>올바른 최종 결과는 보통 </a:t>
            </a:r>
            <a:r>
              <a:rPr lang="en-US" altLang="ko-KR">
                <a:latin typeface="Times New Roman"/>
                <a:cs typeface="Times New Roman"/>
              </a:rPr>
              <a:t>one-hot vector</a:t>
            </a:r>
            <a:r>
              <a:rPr lang="ko-KR" altLang="en-US">
                <a:latin typeface="Times New Roman"/>
                <a:cs typeface="Times New Roman"/>
              </a:rPr>
              <a:t>로 저장하므로 오차를 정의할 수 있음</a:t>
            </a:r>
            <a:endParaRPr lang="en-US" altLang="ko-KR">
              <a:latin typeface="Times New Roman"/>
              <a:cs typeface="Times New Roma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00" y="2276872"/>
            <a:ext cx="75247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77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Optimizer(</a:t>
            </a:r>
            <a:r>
              <a:rPr lang="ko-KR" altLang="en-US"/>
              <a:t>최적화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424936" cy="2304256"/>
          </a:xfrm>
        </p:spPr>
        <p:txBody>
          <a:bodyPr/>
          <a:lstStyle/>
          <a:p>
            <a:r>
              <a:rPr lang="ko-KR" altLang="en-US">
                <a:latin typeface="Times New Roman"/>
                <a:cs typeface="Times New Roman"/>
              </a:rPr>
              <a:t>비용을 최소화하는 가중치들을 찾아가는 경로를 찾는 방식</a:t>
            </a:r>
            <a:endParaRPr lang="en-US" altLang="ko-KR">
              <a:latin typeface="Times New Roman"/>
              <a:cs typeface="Times New Roman"/>
            </a:endParaRPr>
          </a:p>
          <a:p>
            <a:r>
              <a:rPr lang="ko-KR" altLang="en-US">
                <a:latin typeface="Times New Roman"/>
                <a:cs typeface="Times New Roman"/>
              </a:rPr>
              <a:t>기계학습에서는 </a:t>
            </a:r>
            <a:r>
              <a:rPr lang="en-US" altLang="ko-KR">
                <a:latin typeface="Times New Roman"/>
                <a:cs typeface="Times New Roman"/>
              </a:rPr>
              <a:t>gradient descent, AdaGrad, RMSprop, Adam </a:t>
            </a:r>
            <a:r>
              <a:rPr lang="ko-KR" altLang="en-US">
                <a:latin typeface="Times New Roman"/>
                <a:cs typeface="Times New Roman"/>
              </a:rPr>
              <a:t>등의 방식을 사용</a:t>
            </a:r>
            <a:endParaRPr lang="en-US" altLang="ko-KR">
              <a:latin typeface="Times New Roman"/>
              <a:cs typeface="Times New Roma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274409"/>
            <a:ext cx="4838700" cy="3990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9792" y="2204864"/>
            <a:ext cx="2160240" cy="6480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>
                <a:solidFill>
                  <a:srgbClr val="FF0000"/>
                </a:solidFill>
              </a:rPr>
              <a:t>Loss function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2240" y="5445224"/>
            <a:ext cx="1366988" cy="6480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>
                <a:solidFill>
                  <a:srgbClr val="FF0000"/>
                </a:solidFill>
              </a:rPr>
              <a:t>Weights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455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Gradient Descent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424936" cy="2304256"/>
          </a:xfrm>
        </p:spPr>
        <p:txBody>
          <a:bodyPr/>
          <a:lstStyle/>
          <a:p>
            <a:r>
              <a:rPr lang="ko-KR" altLang="en-US">
                <a:latin typeface="Times New Roman"/>
                <a:cs typeface="Times New Roman"/>
              </a:rPr>
              <a:t>비용함수의 경사에 따라 하강하는 방향을 설정</a:t>
            </a:r>
            <a:endParaRPr lang="en-US" altLang="ko-KR">
              <a:latin typeface="Times New Roman"/>
              <a:cs typeface="Times New Roma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72816"/>
            <a:ext cx="6419133" cy="3554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99792" y="5445224"/>
                <a:ext cx="4536504" cy="745828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ko-KR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ko-KR" alt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3600" dirty="0">
                    <a:solidFill>
                      <a:srgbClr val="0070C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ko-KR" altLang="en-US" sz="3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ko-K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445224"/>
                <a:ext cx="4536504" cy="745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640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훈련 단위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49793" y="1196752"/>
            <a:ext cx="8424936" cy="936104"/>
          </a:xfrm>
        </p:spPr>
        <p:txBody>
          <a:bodyPr/>
          <a:lstStyle/>
          <a:p>
            <a:r>
              <a:rPr lang="ko-KR" altLang="en-US">
                <a:latin typeface="Times New Roman"/>
                <a:cs typeface="Times New Roman"/>
              </a:rPr>
              <a:t>계수를 갱신하는 계산 단위를 조절할</a:t>
            </a:r>
            <a:r>
              <a:rPr lang="en-US" altLang="ko-KR">
                <a:latin typeface="Times New Roman"/>
                <a:cs typeface="Times New Roman"/>
              </a:rPr>
              <a:t> </a:t>
            </a:r>
            <a:r>
              <a:rPr lang="ko-KR" altLang="en-US">
                <a:latin typeface="Times New Roman"/>
                <a:cs typeface="Times New Roman"/>
              </a:rPr>
              <a:t>수 있음</a:t>
            </a:r>
            <a:endParaRPr lang="en-US" altLang="ko-KR">
              <a:latin typeface="Times New Roman"/>
              <a:cs typeface="Times New Roma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4" y="2691680"/>
            <a:ext cx="8195474" cy="1097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8543" y="3923442"/>
            <a:ext cx="1080120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</a:rPr>
              <a:t>Batch</a:t>
            </a:r>
            <a:endParaRPr lang="ko-KR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71833" y="3933056"/>
            <a:ext cx="1723071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</a:rPr>
              <a:t>Mini Batch</a:t>
            </a:r>
            <a:endParaRPr lang="ko-KR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1787" y="3923442"/>
            <a:ext cx="1723071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</a:rPr>
              <a:t>Stochastic</a:t>
            </a:r>
            <a:endParaRPr lang="ko-KR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298" y="4365104"/>
            <a:ext cx="2952328" cy="5588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400">
                <a:solidFill>
                  <a:schemeClr val="accent6">
                    <a:lumMod val="50000"/>
                  </a:schemeClr>
                </a:solidFill>
              </a:rPr>
              <a:t>전체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</a:rPr>
              <a:t>데이터를 계산한 다음 갱신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9626" y="4347864"/>
            <a:ext cx="2952328" cy="5588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400">
                <a:solidFill>
                  <a:schemeClr val="accent6">
                    <a:lumMod val="50000"/>
                  </a:schemeClr>
                </a:solidFill>
              </a:rPr>
              <a:t>일정 크기만큼 계산한 다음 갱신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91672" y="4344641"/>
            <a:ext cx="2683057" cy="5588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400">
                <a:solidFill>
                  <a:schemeClr val="accent6">
                    <a:lumMod val="50000"/>
                  </a:schemeClr>
                </a:solidFill>
              </a:rPr>
              <a:t>각 데이터를 계산하면서 갱신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927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훈련 단위에 따라 수렴 경로가 달라짐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83768" y="5013176"/>
            <a:ext cx="4752528" cy="11521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600">
                <a:solidFill>
                  <a:srgbClr val="0070C0"/>
                </a:solidFill>
              </a:rPr>
              <a:t>Stochastic gradient descent(SGD)</a:t>
            </a:r>
            <a:r>
              <a:rPr lang="ko-KR" altLang="en-US" sz="1600">
                <a:solidFill>
                  <a:srgbClr val="0070C0"/>
                </a:solidFill>
              </a:rPr>
              <a:t>에서는</a:t>
            </a:r>
            <a:endParaRPr lang="en-US" altLang="ko-KR" sz="1600">
              <a:solidFill>
                <a:srgbClr val="0070C0"/>
              </a:solidFill>
            </a:endParaRPr>
          </a:p>
          <a:p>
            <a:pPr marL="342900" indent="-16510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0070C0"/>
                </a:solidFill>
              </a:rPr>
              <a:t>경사에 따라 학습률이 조정되지 않고</a:t>
            </a:r>
            <a:endParaRPr lang="en-US" altLang="ko-KR" sz="1600">
              <a:solidFill>
                <a:srgbClr val="0070C0"/>
              </a:solidFill>
            </a:endParaRPr>
          </a:p>
          <a:p>
            <a:pPr marL="342900" indent="-16510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0070C0"/>
                </a:solidFill>
              </a:rPr>
              <a:t>임계점에서 탈출하지 못할 수 있고</a:t>
            </a:r>
            <a:endParaRPr lang="en-US" altLang="ko-KR" sz="1600">
              <a:solidFill>
                <a:srgbClr val="0070C0"/>
              </a:solidFill>
            </a:endParaRPr>
          </a:p>
          <a:p>
            <a:pPr marL="342900" indent="-16510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0070C0"/>
                </a:solidFill>
              </a:rPr>
              <a:t>수렴 경로가 왔다 갔다하는 단점이 있음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96498"/>
            <a:ext cx="69913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9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Momentum</a:t>
            </a:r>
            <a:r>
              <a:rPr lang="ko-KR" altLang="en-US"/>
              <a:t>을 사용하는 방법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467544" y="1124744"/>
            <a:ext cx="8280920" cy="648072"/>
          </a:xfrm>
        </p:spPr>
        <p:txBody>
          <a:bodyPr/>
          <a:lstStyle/>
          <a:p>
            <a:r>
              <a:rPr lang="en-US" altLang="ko-KR"/>
              <a:t>Gradient </a:t>
            </a:r>
            <a:r>
              <a:rPr lang="ko-KR" altLang="en-US"/>
              <a:t>기울기 정도를 이용하여 계수 갱신 정도를 조절</a:t>
            </a:r>
            <a:endParaRPr lang="en-US" altLang="ko-KR" dirty="0"/>
          </a:p>
          <a:p>
            <a:pPr marL="0" indent="0">
              <a:buNone/>
              <a:tabLst>
                <a:tab pos="360363" algn="l"/>
              </a:tabLst>
            </a:pPr>
            <a:r>
              <a:rPr lang="en-US" altLang="ko-KR"/>
              <a:t>	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77073" y="2452635"/>
                <a:ext cx="2952328" cy="57606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accent6">
                        <a:lumMod val="5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ko-KR" altLang="en-US" sz="2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ko-KR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73" y="2452635"/>
                <a:ext cx="2952328" cy="576064"/>
              </a:xfrm>
              <a:prstGeom prst="rect">
                <a:avLst/>
              </a:prstGeom>
              <a:blipFill>
                <a:blip r:embed="rId2"/>
                <a:stretch>
                  <a:fillRect l="-2474" b="-1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54659" y="2564904"/>
                <a:ext cx="2705723" cy="57606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accent6">
                        <a:lumMod val="5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ko-KR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endParaRPr lang="ko-KR" alt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9" y="2564904"/>
                <a:ext cx="2705723" cy="576064"/>
              </a:xfrm>
              <a:prstGeom prst="rect">
                <a:avLst/>
              </a:prstGeom>
              <a:blipFill>
                <a:blip r:embed="rId3"/>
                <a:stretch>
                  <a:fillRect l="-2935" t="-29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24078" y="2852936"/>
                <a:ext cx="2736304" cy="57606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accent6">
                        <a:lumMod val="5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ko-KR" alt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078" y="2852936"/>
                <a:ext cx="2736304" cy="576064"/>
              </a:xfrm>
              <a:prstGeom prst="rect">
                <a:avLst/>
              </a:prstGeom>
              <a:blipFill>
                <a:blip r:embed="rId4"/>
                <a:stretch>
                  <a:fillRect l="-2902" b="-1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142925" y="1961281"/>
            <a:ext cx="2664296" cy="4560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</a:rPr>
              <a:t>SGD</a:t>
            </a:r>
            <a:endParaRPr lang="ko-KR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1844824"/>
            <a:ext cx="2664296" cy="6480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</a:rPr>
              <a:t>SGD+Momentum</a:t>
            </a:r>
            <a:endParaRPr lang="ko-KR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02" y="3501008"/>
            <a:ext cx="6877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8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1800200"/>
          </a:xfrm>
        </p:spPr>
        <p:txBody>
          <a:bodyPr/>
          <a:lstStyle/>
          <a:p>
            <a:r>
              <a:rPr lang="ko-KR" altLang="en-US" dirty="0"/>
              <a:t>동일한 형태의 은닉층을 증가시킨 사례</a:t>
            </a:r>
            <a:endParaRPr lang="en-US" altLang="ko-KR" dirty="0"/>
          </a:p>
          <a:p>
            <a:pPr lvl="1"/>
            <a:r>
              <a:rPr lang="ko-KR" altLang="en-US" dirty="0"/>
              <a:t>각 은닉층의 계수</a:t>
            </a:r>
            <a:r>
              <a:rPr lang="en-US" altLang="ko-KR" dirty="0"/>
              <a:t>(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altLang="ko-KR" dirty="0"/>
              <a:t>)</a:t>
            </a:r>
            <a:r>
              <a:rPr lang="ko-KR" altLang="en-US" dirty="0"/>
              <a:t>가 다르므로 학습시켜야 하는 계수가</a:t>
            </a:r>
            <a:r>
              <a:rPr lang="en-US" altLang="ko-KR" dirty="0"/>
              <a:t> </a:t>
            </a:r>
            <a:r>
              <a:rPr lang="ko-KR" altLang="en-US" dirty="0"/>
              <a:t>늘어남</a:t>
            </a:r>
            <a:endParaRPr lang="en-US" altLang="ko-KR" dirty="0">
              <a:latin typeface="Times New Roman"/>
              <a:cs typeface="Times New Roman"/>
            </a:endParaRP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7CF2A3-FDE2-44F0-9393-7CE5E0F5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696938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4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AdaGrad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467544" y="1124744"/>
            <a:ext cx="8280920" cy="648072"/>
          </a:xfrm>
        </p:spPr>
        <p:txBody>
          <a:bodyPr/>
          <a:lstStyle/>
          <a:p>
            <a:r>
              <a:rPr lang="en-US" altLang="ko-KR"/>
              <a:t>Adaptive gradient: </a:t>
            </a:r>
            <a:r>
              <a:rPr lang="ko-KR" altLang="en-US"/>
              <a:t>경로의 변화가 크면 작은 폭으로</a:t>
            </a:r>
            <a:r>
              <a:rPr lang="en-US" altLang="ko-KR"/>
              <a:t>, </a:t>
            </a:r>
            <a:r>
              <a:rPr lang="ko-KR" altLang="en-US"/>
              <a:t>변화가 적으면 큰 폭으로 이동</a:t>
            </a:r>
            <a:endParaRPr lang="en-US" altLang="ko-KR" dirty="0"/>
          </a:p>
          <a:p>
            <a:pPr marL="0" indent="0">
              <a:buNone/>
              <a:tabLst>
                <a:tab pos="360363" algn="l"/>
              </a:tabLst>
            </a:pPr>
            <a:r>
              <a:rPr lang="en-US" altLang="ko-KR"/>
              <a:t>	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7204698" cy="287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37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RMSProp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467544" y="1124744"/>
            <a:ext cx="8280920" cy="648072"/>
          </a:xfrm>
        </p:spPr>
        <p:txBody>
          <a:bodyPr/>
          <a:lstStyle/>
          <a:p>
            <a:r>
              <a:rPr lang="en-US" altLang="ko-KR"/>
              <a:t>RMSProp(Root mean square propagation): </a:t>
            </a:r>
            <a:r>
              <a:rPr lang="ko-KR" altLang="en-US"/>
              <a:t>최근 변화량에 따라 이동 폭을 조절</a:t>
            </a:r>
            <a:endParaRPr lang="en-US" altLang="ko-KR" dirty="0"/>
          </a:p>
          <a:p>
            <a:pPr marL="0" indent="0">
              <a:buNone/>
              <a:tabLst>
                <a:tab pos="360363" algn="l"/>
              </a:tabLst>
            </a:pPr>
            <a:r>
              <a:rPr lang="en-US" altLang="ko-KR"/>
              <a:t>	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16224"/>
            <a:ext cx="8188072" cy="341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15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Adam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467544" y="1124744"/>
            <a:ext cx="8280920" cy="648072"/>
          </a:xfrm>
        </p:spPr>
        <p:txBody>
          <a:bodyPr/>
          <a:lstStyle/>
          <a:p>
            <a:r>
              <a:rPr lang="en-US" altLang="ko-KR"/>
              <a:t>Adam(Adaptive moments): Momentum + Adaptive learning rate</a:t>
            </a:r>
            <a:endParaRPr lang="en-US" altLang="ko-KR" dirty="0"/>
          </a:p>
          <a:p>
            <a:pPr marL="0" indent="0">
              <a:buNone/>
              <a:tabLst>
                <a:tab pos="360363" algn="l"/>
              </a:tabLst>
            </a:pPr>
            <a:r>
              <a:rPr lang="en-US" altLang="ko-KR"/>
              <a:t>	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85" y="2016224"/>
            <a:ext cx="7428837" cy="374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6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95536" y="908720"/>
            <a:ext cx="8280920" cy="1800200"/>
          </a:xfrm>
        </p:spPr>
        <p:txBody>
          <a:bodyPr/>
          <a:lstStyle/>
          <a:p>
            <a:r>
              <a:rPr lang="ko-KR" altLang="en-US" dirty="0"/>
              <a:t>실질적으로는 </a:t>
            </a:r>
            <a:r>
              <a:rPr lang="en-US" altLang="ko-KR" dirty="0"/>
              <a:t>CNN(Convolutional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network) </a:t>
            </a:r>
            <a:r>
              <a:rPr lang="ko-KR" altLang="en-US" dirty="0"/>
              <a:t>등 다양한 형태의 신경망을 사용하는 구조들이 제시되어 왔음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797DDD-4283-4764-97FB-8E6F44F6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00" y="2420888"/>
            <a:ext cx="7992888" cy="33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뉴런에서의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뉴런 연산은 선형 결합과 활성화 함수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dirty="0"/>
              <a:t>)</a:t>
            </a:r>
            <a:r>
              <a:rPr lang="ko-KR" altLang="en-US" dirty="0"/>
              <a:t> 계산으로 구성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B7698D-BBBA-4A62-AC74-D3AA1B1B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34060"/>
            <a:ext cx="4896544" cy="16391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53D347-FC26-467A-B167-05B62C89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576562"/>
            <a:ext cx="5436096" cy="3137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9CE8AA-B9EE-49E5-91B7-03612276F631}"/>
                  </a:ext>
                </a:extLst>
              </p:cNvPr>
              <p:cNvSpPr txBox="1"/>
              <p:nvPr/>
            </p:nvSpPr>
            <p:spPr>
              <a:xfrm>
                <a:off x="4599643" y="3032955"/>
                <a:ext cx="3788781" cy="104411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vert="horz" wrap="none" lIns="0" tIns="0" rIns="0" bIns="0" rtlCol="0" anchor="ctr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9CE8AA-B9EE-49E5-91B7-03612276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643" y="3032955"/>
                <a:ext cx="3788781" cy="1044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805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활성화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활성화 함수로는 </a:t>
            </a:r>
            <a:r>
              <a:rPr lang="en-US" altLang="ko-KR" dirty="0"/>
              <a:t>Sigmoid, </a:t>
            </a:r>
            <a:r>
              <a:rPr lang="en-US" altLang="ko-KR" dirty="0" err="1"/>
              <a:t>ReLU</a:t>
            </a:r>
            <a:r>
              <a:rPr lang="en-US" altLang="ko-KR" dirty="0"/>
              <a:t>, tanh </a:t>
            </a:r>
            <a:r>
              <a:rPr lang="ko-KR" altLang="en-US" dirty="0"/>
              <a:t>등의 함수들을 사용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활성화 함수가 없으면 여러 층의 신경망이 선형 함수들로 결합되어 신경망의 기능이 매우 떨어지게 됨</a:t>
            </a:r>
            <a:endParaRPr lang="en-US" altLang="ko-KR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4E782C-AF67-43FF-A45E-54FCF232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03" y="2202299"/>
            <a:ext cx="6120680" cy="22364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8ABF85-6577-460F-B412-F06121E23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533" y="4581128"/>
            <a:ext cx="2703587" cy="1764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02C503-E6B8-48BC-846F-227B253EA94E}"/>
              </a:ext>
            </a:extLst>
          </p:cNvPr>
          <p:cNvSpPr txBox="1"/>
          <p:nvPr/>
        </p:nvSpPr>
        <p:spPr>
          <a:xfrm>
            <a:off x="1907704" y="4439056"/>
            <a:ext cx="5688632" cy="2838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Sigmoid		</a:t>
            </a:r>
            <a:r>
              <a:rPr lang="en-US" altLang="ko-KR" sz="3600" b="1">
                <a:solidFill>
                  <a:srgbClr val="FF0000"/>
                </a:solidFill>
              </a:rPr>
              <a:t>	</a:t>
            </a:r>
            <a:r>
              <a:rPr lang="en-US" altLang="ko-KR" sz="3600" b="1" dirty="0">
                <a:solidFill>
                  <a:srgbClr val="FF0000"/>
                </a:solidFill>
              </a:rPr>
              <a:t>	tanh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14CF79-FBF6-4D14-98A6-F647B409C95B}"/>
              </a:ext>
            </a:extLst>
          </p:cNvPr>
          <p:cNvSpPr txBox="1"/>
          <p:nvPr/>
        </p:nvSpPr>
        <p:spPr>
          <a:xfrm>
            <a:off x="3707904" y="6385483"/>
            <a:ext cx="1096479" cy="2838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</a:rPr>
              <a:t>ReLU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39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신경망 훈련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4176464"/>
          </a:xfrm>
        </p:spPr>
        <p:txBody>
          <a:bodyPr/>
          <a:lstStyle/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뉴런</a:t>
            </a:r>
            <a:r>
              <a:rPr lang="en-US" altLang="ko-KR" dirty="0"/>
              <a:t>(</a:t>
            </a:r>
            <a:r>
              <a:rPr lang="ko-KR" altLang="en-US" dirty="0" err="1"/>
              <a:t>은닉층</a:t>
            </a:r>
            <a:r>
              <a:rPr lang="ko-KR" altLang="en-US" dirty="0"/>
              <a:t> 또는 </a:t>
            </a:r>
            <a:r>
              <a:rPr lang="ko-KR" altLang="en-US" dirty="0" err="1"/>
              <a:t>출력층</a:t>
            </a:r>
            <a:r>
              <a:rPr lang="en-US" altLang="ko-KR" dirty="0"/>
              <a:t>)</a:t>
            </a:r>
            <a:r>
              <a:rPr lang="ko-KR" altLang="en-US" dirty="0"/>
              <a:t>은 다른 뉴런과 관계없이 독립적인 가중치</a:t>
            </a:r>
            <a:r>
              <a:rPr lang="en-US" altLang="ko-KR" dirty="0"/>
              <a:t>(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ko-KR" dirty="0"/>
              <a:t>)</a:t>
            </a:r>
            <a:r>
              <a:rPr lang="ko-KR" altLang="en-US" dirty="0"/>
              <a:t>를 가지고 있음</a:t>
            </a:r>
            <a:endParaRPr lang="en-US" altLang="ko-KR" dirty="0"/>
          </a:p>
          <a:p>
            <a:r>
              <a:rPr lang="ko-KR" altLang="en-US" b="1" dirty="0">
                <a:solidFill>
                  <a:srgbClr val="0070C0"/>
                </a:solidFill>
              </a:rPr>
              <a:t>학습</a:t>
            </a:r>
            <a:r>
              <a:rPr lang="en-US" altLang="ko-KR" b="1" dirty="0">
                <a:solidFill>
                  <a:srgbClr val="0070C0"/>
                </a:solidFill>
              </a:rPr>
              <a:t>: </a:t>
            </a:r>
            <a:r>
              <a:rPr lang="ko-KR" altLang="en-US" dirty="0"/>
              <a:t>가중치들은 처음에는 </a:t>
            </a:r>
            <a:r>
              <a:rPr lang="ko-KR" altLang="en-US" dirty="0" err="1"/>
              <a:t>임의값으로</a:t>
            </a:r>
            <a:r>
              <a:rPr lang="ko-KR" altLang="en-US" dirty="0"/>
              <a:t> 초기화되어 있고</a:t>
            </a:r>
            <a:r>
              <a:rPr lang="en-US" altLang="ko-KR" dirty="0"/>
              <a:t>, </a:t>
            </a:r>
            <a:r>
              <a:rPr lang="ko-KR" altLang="en-US" dirty="0"/>
              <a:t>입력 데이터를 이용한 학습을 통해 이들 값을 </a:t>
            </a:r>
            <a:r>
              <a:rPr lang="ko-KR" altLang="en-US" dirty="0" err="1"/>
              <a:t>갱신시켜</a:t>
            </a:r>
            <a:r>
              <a:rPr lang="ko-KR" altLang="en-US" dirty="0"/>
              <a:t> 나감</a:t>
            </a:r>
            <a:endParaRPr lang="en-US" altLang="ko-KR" dirty="0"/>
          </a:p>
          <a:p>
            <a:pPr lvl="1"/>
            <a:r>
              <a:rPr lang="ko-KR" altLang="en-US" dirty="0"/>
              <a:t>새로운 입력 데이터에 대한 신경망의 계산 과정은 왼쪽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은닉층</a:t>
            </a:r>
            <a:r>
              <a:rPr lang="en-US" altLang="ko-KR" dirty="0"/>
              <a:t>, </a:t>
            </a:r>
            <a:r>
              <a:rPr lang="ko-KR" altLang="en-US" dirty="0" err="1"/>
              <a:t>출력층</a:t>
            </a:r>
            <a:r>
              <a:rPr lang="ko-KR" altLang="en-US" dirty="0"/>
              <a:t> 순서로 값을 계산함</a:t>
            </a:r>
            <a:endParaRPr lang="en-US" altLang="ko-KR" dirty="0"/>
          </a:p>
          <a:p>
            <a:r>
              <a:rPr lang="ko-KR" altLang="en-US" b="1" dirty="0" err="1">
                <a:solidFill>
                  <a:srgbClr val="0070C0"/>
                </a:solidFill>
              </a:rPr>
              <a:t>역전파</a:t>
            </a:r>
            <a:r>
              <a:rPr lang="en-US" altLang="ko-KR" b="1" dirty="0">
                <a:solidFill>
                  <a:srgbClr val="0070C0"/>
                </a:solidFill>
              </a:rPr>
              <a:t>: </a:t>
            </a:r>
            <a:r>
              <a:rPr lang="ko-KR" altLang="en-US" b="1" dirty="0"/>
              <a:t>훈련 입력 데이터로 </a:t>
            </a:r>
            <a:r>
              <a:rPr lang="ko-KR" altLang="en-US" dirty="0"/>
              <a:t>계산된 </a:t>
            </a:r>
            <a:r>
              <a:rPr lang="ko-KR" altLang="en-US" dirty="0" err="1"/>
              <a:t>출력값과</a:t>
            </a:r>
            <a:r>
              <a:rPr lang="ko-KR" altLang="en-US" dirty="0"/>
              <a:t> 훈련 데이터가 가진 실제 출력을 비교하여 오차를 계산</a:t>
            </a:r>
            <a:endParaRPr lang="en-US" altLang="ko-KR" dirty="0"/>
          </a:p>
          <a:p>
            <a:pPr lvl="1"/>
            <a:r>
              <a:rPr lang="ko-KR" altLang="en-US" dirty="0"/>
              <a:t>오차를 줄이는 방식으로 각 뉴런의 가중치를 갱신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50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신경망</a:t>
            </a:r>
            <a:r>
              <a:rPr lang="en-US" altLang="ko-KR" dirty="0"/>
              <a:t> </a:t>
            </a:r>
            <a:r>
              <a:rPr lang="ko-KR" altLang="en-US" dirty="0"/>
              <a:t>계산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908720"/>
            <a:ext cx="8287262" cy="2016224"/>
          </a:xfrm>
        </p:spPr>
        <p:txBody>
          <a:bodyPr/>
          <a:lstStyle/>
          <a:p>
            <a:r>
              <a:rPr lang="ko-KR" altLang="en-US" dirty="0" err="1"/>
              <a:t>입력층</a:t>
            </a:r>
            <a:r>
              <a:rPr lang="en-US" altLang="ko-KR" dirty="0"/>
              <a:t>, </a:t>
            </a:r>
            <a:r>
              <a:rPr lang="ko-KR" altLang="en-US" dirty="0" err="1"/>
              <a:t>은닉층</a:t>
            </a:r>
            <a:r>
              <a:rPr lang="en-US" altLang="ko-KR" dirty="0"/>
              <a:t>, </a:t>
            </a:r>
            <a:r>
              <a:rPr lang="ko-KR" altLang="en-US" dirty="0"/>
              <a:t>출력층이 각각 </a:t>
            </a:r>
            <a:r>
              <a:rPr lang="en-US" altLang="ko-KR" dirty="0"/>
              <a:t>1</a:t>
            </a:r>
            <a:r>
              <a:rPr lang="ko-KR" altLang="en-US" dirty="0"/>
              <a:t>단으로 구성되어 있고</a:t>
            </a:r>
            <a:r>
              <a:rPr lang="en-US" altLang="ko-KR" dirty="0"/>
              <a:t>, </a:t>
            </a:r>
            <a:r>
              <a:rPr lang="ko-KR" altLang="en-US" dirty="0"/>
              <a:t>각 층에는 뉴런이 </a:t>
            </a:r>
            <a:r>
              <a:rPr lang="en-US" altLang="ko-KR" dirty="0"/>
              <a:t>2</a:t>
            </a:r>
            <a:r>
              <a:rPr lang="ko-KR" altLang="en-US" dirty="0"/>
              <a:t>개씩 있는 간단한 신경망을 고려</a:t>
            </a:r>
            <a:endParaRPr lang="en-US" altLang="ko-KR" dirty="0"/>
          </a:p>
          <a:p>
            <a:pPr lvl="1"/>
            <a:r>
              <a:rPr lang="ko-KR" altLang="en-US" dirty="0"/>
              <a:t>활성화 함수는 </a:t>
            </a:r>
            <a:r>
              <a:rPr lang="en-US" altLang="ko-KR" dirty="0"/>
              <a:t>sigmoid</a:t>
            </a:r>
            <a:r>
              <a:rPr lang="ko-KR" altLang="en-US" dirty="0"/>
              <a:t>를 사용한다고 가정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1B57B-6513-4A0B-A37F-2ED89682E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612" y="2436186"/>
            <a:ext cx="3744416" cy="2000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DD4108-9910-482D-A8F0-DA819F2C85A1}"/>
                  </a:ext>
                </a:extLst>
              </p:cNvPr>
              <p:cNvSpPr txBox="1"/>
              <p:nvPr/>
            </p:nvSpPr>
            <p:spPr>
              <a:xfrm>
                <a:off x="1985576" y="4592489"/>
                <a:ext cx="4608512" cy="37768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DD4108-9910-482D-A8F0-DA819F2C8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4592489"/>
                <a:ext cx="4608512" cy="377684"/>
              </a:xfrm>
              <a:prstGeom prst="rect">
                <a:avLst/>
              </a:prstGeom>
              <a:blipFill>
                <a:blip r:embed="rId3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AECBA-582F-435F-9F7B-A2A09603A83F}"/>
                  </a:ext>
                </a:extLst>
              </p:cNvPr>
              <p:cNvSpPr txBox="1"/>
              <p:nvPr/>
            </p:nvSpPr>
            <p:spPr>
              <a:xfrm>
                <a:off x="2309612" y="5047655"/>
                <a:ext cx="3960440" cy="41440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AECBA-582F-435F-9F7B-A2A09603A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12" y="5047655"/>
                <a:ext cx="3960440" cy="414404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F824AD-ABF5-4336-8A92-A796D8C5283A}"/>
                  </a:ext>
                </a:extLst>
              </p:cNvPr>
              <p:cNvSpPr txBox="1"/>
              <p:nvPr/>
            </p:nvSpPr>
            <p:spPr>
              <a:xfrm>
                <a:off x="1985576" y="5539541"/>
                <a:ext cx="4608512" cy="37768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F824AD-ABF5-4336-8A92-A796D8C5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539541"/>
                <a:ext cx="4608512" cy="377684"/>
              </a:xfrm>
              <a:prstGeom prst="rect">
                <a:avLst/>
              </a:prstGeom>
              <a:blipFill>
                <a:blip r:embed="rId5"/>
                <a:stretch>
                  <a:fillRect b="-30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AD412-4738-4A5B-951B-1E5D0279E340}"/>
                  </a:ext>
                </a:extLst>
              </p:cNvPr>
              <p:cNvSpPr txBox="1"/>
              <p:nvPr/>
            </p:nvSpPr>
            <p:spPr>
              <a:xfrm>
                <a:off x="1985576" y="5948471"/>
                <a:ext cx="4608512" cy="37768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AD412-4738-4A5B-951B-1E5D0279E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948471"/>
                <a:ext cx="4608512" cy="377684"/>
              </a:xfrm>
              <a:prstGeom prst="rect">
                <a:avLst/>
              </a:prstGeom>
              <a:blipFill>
                <a:blip r:embed="rId6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7068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1888</Words>
  <Application>Microsoft Office PowerPoint</Application>
  <PresentationFormat>화면 슬라이드 쇼(4:3)</PresentationFormat>
  <Paragraphs>328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Symbol</vt:lpstr>
      <vt:lpstr>맑은 고딕</vt:lpstr>
      <vt:lpstr>Cambria Math</vt:lpstr>
      <vt:lpstr>Times New Roman</vt:lpstr>
      <vt:lpstr>Courier New</vt:lpstr>
      <vt:lpstr>Arial</vt:lpstr>
      <vt:lpstr>1_Office 테마</vt:lpstr>
      <vt:lpstr>8. Deep Learning</vt:lpstr>
      <vt:lpstr>A. 기본 개념</vt:lpstr>
      <vt:lpstr>Deep Learning</vt:lpstr>
      <vt:lpstr>Deep network 사례</vt:lpstr>
      <vt:lpstr>Deep network 사례</vt:lpstr>
      <vt:lpstr>뉴런에서의 연산</vt:lpstr>
      <vt:lpstr>활성화 함수</vt:lpstr>
      <vt:lpstr>신경망 훈련</vt:lpstr>
      <vt:lpstr>신경망 계산 사례</vt:lpstr>
      <vt:lpstr>Sigmoid 함수</vt:lpstr>
      <vt:lpstr>순전파 계산 사례</vt:lpstr>
      <vt:lpstr>오차 계산</vt:lpstr>
      <vt:lpstr>역전파(Backpropagation) 1단계</vt:lpstr>
      <vt:lpstr>경사하강법을 이용한 가중치 갱신</vt:lpstr>
      <vt:lpstr>가중치 갱신</vt:lpstr>
      <vt:lpstr>역전파(Backpropagation) 2단계</vt:lpstr>
      <vt:lpstr>편미분 계산</vt:lpstr>
      <vt:lpstr>편미분 계산</vt:lpstr>
      <vt:lpstr>다른 가중치 갱신</vt:lpstr>
      <vt:lpstr>기울기 소실(Vanishing gradient)</vt:lpstr>
      <vt:lpstr>기울기 소실 사례</vt:lpstr>
      <vt:lpstr>과적합(Overfitting)</vt:lpstr>
      <vt:lpstr>과적합 방지 방법</vt:lpstr>
      <vt:lpstr>B. 연산 방식</vt:lpstr>
      <vt:lpstr>벡터와 행렬 연산</vt:lpstr>
      <vt:lpstr>벡터와 행렬 연산</vt:lpstr>
      <vt:lpstr>문서를 3D 텐서로 나타내는 사례</vt:lpstr>
      <vt:lpstr>문서를 3D 텐서로 나타내는 사례</vt:lpstr>
      <vt:lpstr>벡터 연산</vt:lpstr>
      <vt:lpstr>행렬 연산</vt:lpstr>
      <vt:lpstr>벡터의 내적</vt:lpstr>
      <vt:lpstr>행렬 원소간 곱셈</vt:lpstr>
      <vt:lpstr>소프트맥스 출력 함수</vt:lpstr>
      <vt:lpstr>소프트맥스 오차 계산</vt:lpstr>
      <vt:lpstr>Optimizer(최적화)</vt:lpstr>
      <vt:lpstr>Gradient Descent</vt:lpstr>
      <vt:lpstr>훈련 단위</vt:lpstr>
      <vt:lpstr>훈련 단위에 따라 수렴 경로가 달라짐</vt:lpstr>
      <vt:lpstr>Momentum을 사용하는 방법</vt:lpstr>
      <vt:lpstr>AdaGrad</vt:lpstr>
      <vt:lpstr>RMSProp</vt:lpstr>
      <vt:lpstr>Adam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nhk</cp:lastModifiedBy>
  <cp:revision>167</cp:revision>
  <dcterms:created xsi:type="dcterms:W3CDTF">2006-10-05T04:04:58Z</dcterms:created>
  <dcterms:modified xsi:type="dcterms:W3CDTF">2021-10-06T11:33:01Z</dcterms:modified>
</cp:coreProperties>
</file>